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Lst>
  <p:notesMasterIdLst>
    <p:notesMasterId r:id="rId30"/>
  </p:notesMasterIdLst>
  <p:sldIdLst>
    <p:sldId id="256" r:id="rId2"/>
    <p:sldId id="268" r:id="rId3"/>
    <p:sldId id="269" r:id="rId4"/>
    <p:sldId id="299" r:id="rId5"/>
    <p:sldId id="292" r:id="rId6"/>
    <p:sldId id="300" r:id="rId7"/>
    <p:sldId id="293" r:id="rId8"/>
    <p:sldId id="301" r:id="rId9"/>
    <p:sldId id="270" r:id="rId10"/>
    <p:sldId id="308" r:id="rId11"/>
    <p:sldId id="307" r:id="rId12"/>
    <p:sldId id="309" r:id="rId13"/>
    <p:sldId id="310" r:id="rId14"/>
    <p:sldId id="311" r:id="rId15"/>
    <p:sldId id="312" r:id="rId16"/>
    <p:sldId id="313" r:id="rId17"/>
    <p:sldId id="294" r:id="rId18"/>
    <p:sldId id="303" r:id="rId19"/>
    <p:sldId id="304" r:id="rId20"/>
    <p:sldId id="305" r:id="rId21"/>
    <p:sldId id="306" r:id="rId22"/>
    <p:sldId id="302" r:id="rId23"/>
    <p:sldId id="290" r:id="rId24"/>
    <p:sldId id="295" r:id="rId25"/>
    <p:sldId id="296" r:id="rId26"/>
    <p:sldId id="298" r:id="rId27"/>
    <p:sldId id="291" r:id="rId28"/>
    <p:sldId id="266" r:id="rId29"/>
  </p:sldIdLst>
  <p:sldSz cx="12192000" cy="6858000"/>
  <p:notesSz cx="6858000" cy="9144000"/>
  <p:embeddedFontLst>
    <p:embeddedFont>
      <p:font typeface="Agency FB" panose="020B0503020202020204" pitchFamily="34" charset="0"/>
      <p:regular r:id="rId31"/>
      <p:bold r:id="rId32"/>
    </p:embeddedFont>
    <p:embeddedFont>
      <p:font typeface="Algerian" panose="04020705040A02060702" pitchFamily="82" charset="0"/>
      <p:regular r:id="rId33"/>
    </p:embeddedFont>
    <p:embeddedFont>
      <p:font typeface="Calibri" panose="020F0502020204030204" pitchFamily="34" charset="0"/>
      <p:regular r:id="rId34"/>
      <p:bold r:id="rId35"/>
      <p:italic r:id="rId36"/>
      <p:boldItalic r:id="rId37"/>
    </p:embeddedFont>
    <p:embeddedFont>
      <p:font typeface="Cooper Std Black" panose="0208090304030B020404" pitchFamily="18" charset="0"/>
      <p:bold r:id="rId38"/>
      <p:boldItalic r:id="rId39"/>
    </p:embeddedFont>
    <p:embeddedFont>
      <p:font typeface="Noto Sans Symbols" panose="020B0502040504020204" pitchFamily="34" charset="0"/>
      <p:regular r:id="rId40"/>
      <p:bold r:id="rId41"/>
    </p:embeddedFont>
    <p:embeddedFont>
      <p:font typeface="Teko"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RoSWG1uudNDPyuk0/W+WUEiK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04" autoAdjust="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105" name="Google Shape;1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8694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30305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82735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901006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645319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60839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57427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599106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54083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8893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12260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06624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822362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786405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19745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97764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68367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357071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667018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7" name="Google Shape;2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09948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53093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381000" algn="l" defTabSz="914400" rtl="0" eaLnBrk="1" fontAlgn="auto" latinLnBrk="0" hangingPunct="1">
              <a:lnSpc>
                <a:spcPct val="100000"/>
              </a:lnSpc>
              <a:spcBef>
                <a:spcPts val="0"/>
              </a:spcBef>
              <a:spcAft>
                <a:spcPts val="0"/>
              </a:spcAft>
              <a:buClr>
                <a:schemeClr val="dk1"/>
              </a:buClr>
              <a:buSzPts val="1200"/>
              <a:buFont typeface="Noto Sans Symbols"/>
              <a:buNone/>
              <a:tabLst/>
              <a:defRPr/>
            </a:pPr>
            <a:r>
              <a:rPr lang="en-US" sz="1800" b="1" dirty="0">
                <a:effectLst/>
                <a:latin typeface="Times New Roman" panose="02020603050405020304" pitchFamily="18" charset="0"/>
                <a:ea typeface="Calibri" panose="020F0502020204030204" pitchFamily="34" charset="0"/>
                <a:cs typeface="Cordia New" panose="020B0304020202020204" pitchFamily="34" charset="-34"/>
              </a:rPr>
              <a:t>To solve the storage issue and processing issue</a:t>
            </a:r>
          </a:p>
          <a:p>
            <a:pPr marL="457200" marR="0" lvl="0" indent="-381000" algn="l" defTabSz="914400" rtl="0" eaLnBrk="1" fontAlgn="auto" latinLnBrk="0" hangingPunct="1">
              <a:lnSpc>
                <a:spcPct val="100000"/>
              </a:lnSpc>
              <a:spcBef>
                <a:spcPts val="0"/>
              </a:spcBef>
              <a:spcAft>
                <a:spcPts val="0"/>
              </a:spcAft>
              <a:buClr>
                <a:schemeClr val="dk1"/>
              </a:buClr>
              <a:buSzPts val="1200"/>
              <a:buFont typeface="Noto Sans Symbols"/>
              <a:buNone/>
              <a:tabLst/>
              <a:defRPr/>
            </a:pPr>
            <a:r>
              <a:rPr lang="en-US" sz="1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dirty="0">
                <a:effectLst/>
                <a:latin typeface="Times New Roman" panose="02020603050405020304" pitchFamily="18" charset="0"/>
                <a:ea typeface="Calibri" panose="020F0502020204030204" pitchFamily="34" charset="0"/>
                <a:cs typeface="Cordia New" panose="020B0304020202020204" pitchFamily="34" charset="-34"/>
              </a:rPr>
              <a:t>HDFS(</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Hadoop Distributed File System</a:t>
            </a:r>
            <a:r>
              <a:rPr lang="en-US" sz="1800" b="1" dirty="0">
                <a:effectLst/>
                <a:latin typeface="Times New Roman" panose="02020603050405020304" pitchFamily="18" charset="0"/>
                <a:ea typeface="Calibri" panose="020F0502020204030204" pitchFamily="34" charset="0"/>
                <a:cs typeface="Cordia New" panose="020B0304020202020204" pitchFamily="34" charset="-34"/>
              </a:rPr>
              <a:t>) and YARN(</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Yet Another Resource Negotiator</a:t>
            </a:r>
            <a:r>
              <a:rPr lang="en-US" sz="1800" b="1"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a:t>
            </a: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58627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4203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2843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5640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1200"/>
              <a:buFont typeface="Noto Sans Symbols"/>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JNEC</a:t>
            </a:r>
            <a:endParaRPr/>
          </a:p>
        </p:txBody>
      </p:sp>
      <p:sp>
        <p:nvSpPr>
          <p:cNvPr id="257" name="Google Shape;2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42771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1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1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6"/>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1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1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1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1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1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1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2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1"/>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kylin.apache.org/download/"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shubhanginigon/SDQI2021_G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sqdi2021g1.atlassian.net/jira/software/c/projects/AQMS/boards/4/roadma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s://medium.com/edureka/hadoop-tutorial-24c48fbf62f6" TargetMode="External"/><Relationship Id="rId3" Type="http://schemas.openxmlformats.org/officeDocument/2006/relationships/hyperlink" Target="https://doi.org/10.1007/s11869-010-0125-0" TargetMode="External"/><Relationship Id="rId7" Type="http://schemas.openxmlformats.org/officeDocument/2006/relationships/hyperlink" Target="https://medium.com/edureka/hadoop-ecosystem-2a5fb6740177"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medium.com/@mvneethu90/olap-in-hadoop-apache-kylin-bf0377d8b44f" TargetMode="External"/><Relationship Id="rId5" Type="http://schemas.openxmlformats.org/officeDocument/2006/relationships/hyperlink" Target="https://doi.org/10.1109/IoT-SIU.2019.8777342" TargetMode="External"/><Relationship Id="rId4" Type="http://schemas.openxmlformats.org/officeDocument/2006/relationships/hyperlink" Target="https://www.saigeetha.in/post/hadoop-for-analysts-apache-druid-apache-kylin-and-interactive-query-tools?fbclid=IwAR0RRXXxKmv8onswnS-g5mV5Hh_L5R9zOSWly6YO8d4kb6oYYW4rrjF5wlo"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08" name="Google Shape;108;p1"/>
          <p:cNvSpPr txBox="1">
            <a:spLocks noGrp="1"/>
          </p:cNvSpPr>
          <p:nvPr>
            <p:ph type="body" idx="4294967295"/>
          </p:nvPr>
        </p:nvSpPr>
        <p:spPr>
          <a:xfrm>
            <a:off x="-58203" y="519182"/>
            <a:ext cx="12308405" cy="1498060"/>
          </a:xfrm>
          <a:prstGeom prst="rect">
            <a:avLst/>
          </a:prstGeom>
          <a:noFill/>
          <a:ln>
            <a:noFill/>
          </a:ln>
        </p:spPr>
        <p:txBody>
          <a:bodyPr spcFirstLastPara="1" wrap="square" lIns="0" tIns="45700" rIns="0" bIns="45700" anchor="t" anchorCtr="0">
            <a:noAutofit/>
          </a:bodyPr>
          <a:lstStyle/>
          <a:p>
            <a:pPr marL="91440" lvl="0" indent="-342900" algn="ctr" rtl="0">
              <a:lnSpc>
                <a:spcPct val="90000"/>
              </a:lnSpc>
              <a:spcBef>
                <a:spcPts val="0"/>
              </a:spcBef>
              <a:spcAft>
                <a:spcPts val="0"/>
              </a:spcAft>
              <a:buSzPts val="5400"/>
              <a:buChar char=" "/>
            </a:pPr>
            <a:r>
              <a:rPr lang="en-US" sz="5400" b="1" i="0" u="none" strike="noStrike" dirty="0">
                <a:solidFill>
                  <a:srgbClr val="000000"/>
                </a:solidFill>
                <a:latin typeface="Algerian"/>
                <a:ea typeface="Algerian"/>
                <a:cs typeface="Algerian"/>
                <a:sym typeface="Algerian"/>
              </a:rPr>
              <a:t>Air Quality (PM2.5) Monitoring System</a:t>
            </a:r>
            <a:endParaRPr sz="9600" b="0" dirty="0">
              <a:latin typeface="Algerian"/>
              <a:ea typeface="Algerian"/>
              <a:cs typeface="Algerian"/>
              <a:sym typeface="Algerian"/>
            </a:endParaRPr>
          </a:p>
        </p:txBody>
      </p:sp>
      <p:sp>
        <p:nvSpPr>
          <p:cNvPr id="109" name="Google Shape;109;p1"/>
          <p:cNvSpPr txBox="1"/>
          <p:nvPr/>
        </p:nvSpPr>
        <p:spPr>
          <a:xfrm>
            <a:off x="2903059" y="-118825"/>
            <a:ext cx="626947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rgbClr val="000000"/>
                </a:solidFill>
                <a:latin typeface="Algerian"/>
                <a:ea typeface="Algerian"/>
                <a:cs typeface="Algerian"/>
                <a:sym typeface="Algerian"/>
              </a:rPr>
              <a:t>IoT-based Platform</a:t>
            </a:r>
            <a:endParaRPr sz="8000" b="0" i="0" u="none" strike="noStrike" cap="none" dirty="0">
              <a:solidFill>
                <a:schemeClr val="dk1"/>
              </a:solidFill>
              <a:latin typeface="Algerian"/>
              <a:ea typeface="Algerian"/>
              <a:cs typeface="Algerian"/>
              <a:sym typeface="Algerian"/>
            </a:endParaRPr>
          </a:p>
        </p:txBody>
      </p:sp>
      <p:sp>
        <p:nvSpPr>
          <p:cNvPr id="110" name="Google Shape;110;p1"/>
          <p:cNvSpPr txBox="1"/>
          <p:nvPr/>
        </p:nvSpPr>
        <p:spPr>
          <a:xfrm>
            <a:off x="7921557" y="4106853"/>
            <a:ext cx="4270443" cy="22467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i="0" u="none" strike="noStrike" cap="none" dirty="0">
                <a:solidFill>
                  <a:schemeClr val="dk1"/>
                </a:solidFill>
                <a:latin typeface="Teko" panose="020B0604020202020204" charset="0"/>
                <a:ea typeface="Teko"/>
                <a:cs typeface="Teko" panose="020B0604020202020204" charset="0"/>
                <a:sym typeface="Teko"/>
              </a:rPr>
              <a:t>Project Members:</a:t>
            </a:r>
            <a:endParaRPr dirty="0">
              <a:latin typeface="Teko" panose="020B0604020202020204" charset="0"/>
              <a:cs typeface="Teko" panose="020B0604020202020204" charset="0"/>
            </a:endParaRPr>
          </a:p>
          <a:p>
            <a:pPr marL="0" marR="0" lvl="0" indent="0" algn="r" rtl="0">
              <a:spcBef>
                <a:spcPts val="0"/>
              </a:spcBef>
              <a:spcAft>
                <a:spcPts val="0"/>
              </a:spcAft>
              <a:buNone/>
            </a:pPr>
            <a:r>
              <a:rPr lang="en-US" sz="2800" b="0" i="0" u="none" strike="noStrike" cap="none" dirty="0">
                <a:solidFill>
                  <a:schemeClr val="dk1"/>
                </a:solidFill>
                <a:latin typeface="Teko" panose="020B0604020202020204" charset="0"/>
                <a:ea typeface="Teko"/>
                <a:cs typeface="Teko" panose="020B0604020202020204" charset="0"/>
                <a:sym typeface="Teko"/>
              </a:rPr>
              <a:t>  Suyogya </a:t>
            </a:r>
            <a:r>
              <a:rPr lang="en-US" sz="2800" b="0" i="0" u="none" strike="noStrike" cap="none" dirty="0" err="1">
                <a:solidFill>
                  <a:schemeClr val="dk1"/>
                </a:solidFill>
                <a:latin typeface="Teko" panose="020B0604020202020204" charset="0"/>
                <a:ea typeface="Teko"/>
                <a:cs typeface="Teko" panose="020B0604020202020204" charset="0"/>
                <a:sym typeface="Teko"/>
              </a:rPr>
              <a:t>Ratna</a:t>
            </a:r>
            <a:r>
              <a:rPr lang="en-US" sz="2800" b="0" i="0" u="none" strike="noStrike" cap="none" dirty="0">
                <a:solidFill>
                  <a:schemeClr val="dk1"/>
                </a:solidFill>
                <a:latin typeface="Teko" panose="020B0604020202020204" charset="0"/>
                <a:ea typeface="Teko"/>
                <a:cs typeface="Teko" panose="020B0604020202020204" charset="0"/>
                <a:sym typeface="Teko"/>
              </a:rPr>
              <a:t> </a:t>
            </a:r>
            <a:r>
              <a:rPr lang="en-US" sz="2800" b="0" i="0" u="none" strike="noStrike" cap="none" dirty="0" err="1">
                <a:solidFill>
                  <a:schemeClr val="dk1"/>
                </a:solidFill>
                <a:latin typeface="Teko" panose="020B0604020202020204" charset="0"/>
                <a:ea typeface="Teko"/>
                <a:cs typeface="Teko" panose="020B0604020202020204" charset="0"/>
                <a:sym typeface="Teko"/>
              </a:rPr>
              <a:t>Tamrakar</a:t>
            </a:r>
            <a:r>
              <a:rPr lang="en-US" sz="2800" b="0" i="0" u="none" strike="noStrike" cap="none" dirty="0">
                <a:solidFill>
                  <a:schemeClr val="dk1"/>
                </a:solidFill>
                <a:latin typeface="Teko" panose="020B0604020202020204" charset="0"/>
                <a:ea typeface="Teko"/>
                <a:cs typeface="Teko" panose="020B0604020202020204" charset="0"/>
                <a:sym typeface="Teko"/>
              </a:rPr>
              <a:t>   (st121334)</a:t>
            </a:r>
            <a:endParaRPr lang="en-US" dirty="0">
              <a:latin typeface="Teko" panose="020B0604020202020204" charset="0"/>
              <a:cs typeface="Teko" panose="020B0604020202020204" charset="0"/>
            </a:endParaRPr>
          </a:p>
          <a:p>
            <a:pPr marL="0" marR="0" lvl="0" indent="0" algn="r" rtl="0">
              <a:spcBef>
                <a:spcPts val="0"/>
              </a:spcBef>
              <a:spcAft>
                <a:spcPts val="0"/>
              </a:spcAft>
              <a:buNone/>
            </a:pPr>
            <a:r>
              <a:rPr lang="en-US" sz="2800" b="0" i="0" u="none" strike="noStrike" cap="none" dirty="0">
                <a:solidFill>
                  <a:schemeClr val="dk1"/>
                </a:solidFill>
                <a:latin typeface="Teko" panose="020B0604020202020204" charset="0"/>
                <a:ea typeface="Teko"/>
                <a:cs typeface="Teko" panose="020B0604020202020204" charset="0"/>
                <a:sym typeface="Teko"/>
              </a:rPr>
              <a:t>Younten Tshering                   (st121775)</a:t>
            </a:r>
            <a:endParaRPr lang="en-US" dirty="0">
              <a:latin typeface="Teko" panose="020B0604020202020204" charset="0"/>
              <a:cs typeface="Teko" panose="020B0604020202020204" charset="0"/>
            </a:endParaRPr>
          </a:p>
          <a:p>
            <a:pPr marL="0" marR="0" lvl="0" indent="0" algn="r" rtl="0">
              <a:spcBef>
                <a:spcPts val="0"/>
              </a:spcBef>
              <a:spcAft>
                <a:spcPts val="0"/>
              </a:spcAft>
              <a:buNone/>
            </a:pPr>
            <a:r>
              <a:rPr lang="en-US" sz="2800" b="0" i="0" u="none" strike="noStrike" cap="none" dirty="0" err="1">
                <a:solidFill>
                  <a:schemeClr val="dk1"/>
                </a:solidFill>
                <a:latin typeface="Teko" panose="020B0604020202020204" charset="0"/>
                <a:ea typeface="Teko"/>
                <a:cs typeface="Teko" panose="020B0604020202020204" charset="0"/>
                <a:sym typeface="Teko"/>
              </a:rPr>
              <a:t>Smrity</a:t>
            </a:r>
            <a:r>
              <a:rPr lang="en-US" sz="2800" b="0" i="0" u="none" strike="noStrike" cap="none" dirty="0">
                <a:solidFill>
                  <a:schemeClr val="dk1"/>
                </a:solidFill>
                <a:latin typeface="Teko" panose="020B0604020202020204" charset="0"/>
                <a:ea typeface="Teko"/>
                <a:cs typeface="Teko" panose="020B0604020202020204" charset="0"/>
                <a:sym typeface="Teko"/>
              </a:rPr>
              <a:t> </a:t>
            </a:r>
            <a:r>
              <a:rPr lang="en-US" sz="2800" b="0" i="0" u="none" strike="noStrike" cap="none" dirty="0" err="1">
                <a:solidFill>
                  <a:schemeClr val="dk1"/>
                </a:solidFill>
                <a:latin typeface="Teko" panose="020B0604020202020204" charset="0"/>
                <a:ea typeface="Teko"/>
                <a:cs typeface="Teko" panose="020B0604020202020204" charset="0"/>
                <a:sym typeface="Teko"/>
              </a:rPr>
              <a:t>Baral</a:t>
            </a:r>
            <a:r>
              <a:rPr lang="en-US" sz="2800" b="0" i="0" u="none" strike="noStrike" cap="none" dirty="0">
                <a:solidFill>
                  <a:schemeClr val="dk1"/>
                </a:solidFill>
                <a:latin typeface="Teko" panose="020B0604020202020204" charset="0"/>
                <a:ea typeface="Teko"/>
                <a:cs typeface="Teko" panose="020B0604020202020204" charset="0"/>
                <a:sym typeface="Teko"/>
              </a:rPr>
              <a:t>                            (st121662)</a:t>
            </a:r>
            <a:endParaRPr dirty="0">
              <a:latin typeface="Teko" panose="020B0604020202020204" charset="0"/>
              <a:cs typeface="Teko" panose="020B0604020202020204" charset="0"/>
            </a:endParaRPr>
          </a:p>
          <a:p>
            <a:pPr marL="0" marR="0" lvl="0" indent="0" algn="r" rtl="0">
              <a:spcBef>
                <a:spcPts val="0"/>
              </a:spcBef>
              <a:spcAft>
                <a:spcPts val="0"/>
              </a:spcAft>
              <a:buNone/>
            </a:pPr>
            <a:r>
              <a:rPr lang="en-US" sz="2800" b="0" i="0" u="none" strike="noStrike" cap="none" dirty="0">
                <a:solidFill>
                  <a:schemeClr val="dk1"/>
                </a:solidFill>
                <a:latin typeface="Teko" panose="020B0604020202020204" charset="0"/>
                <a:ea typeface="Teko"/>
                <a:cs typeface="Teko" panose="020B0604020202020204" charset="0"/>
                <a:sym typeface="Teko"/>
              </a:rPr>
              <a:t>Shubhangini Gontia              (st121473)</a:t>
            </a:r>
            <a:endParaRPr dirty="0">
              <a:latin typeface="Teko" panose="020B0604020202020204" charset="0"/>
              <a:cs typeface="Teko" panose="020B0604020202020204" charset="0"/>
            </a:endParaRPr>
          </a:p>
        </p:txBody>
      </p:sp>
      <p:pic>
        <p:nvPicPr>
          <p:cNvPr id="111" name="Google Shape;111;p1" descr="Image result for pm2.5"/>
          <p:cNvPicPr preferRelativeResize="0"/>
          <p:nvPr/>
        </p:nvPicPr>
        <p:blipFill rotWithShape="1">
          <a:blip r:embed="rId3">
            <a:alphaModFix/>
          </a:blip>
          <a:srcRect/>
          <a:stretch/>
        </p:blipFill>
        <p:spPr>
          <a:xfrm>
            <a:off x="4377001" y="4000650"/>
            <a:ext cx="3544556" cy="2249913"/>
          </a:xfrm>
          <a:prstGeom prst="rect">
            <a:avLst/>
          </a:prstGeom>
          <a:noFill/>
          <a:ln>
            <a:noFill/>
          </a:ln>
        </p:spPr>
      </p:pic>
      <p:sp>
        <p:nvSpPr>
          <p:cNvPr id="112" name="Google Shape;112;p1"/>
          <p:cNvSpPr txBox="1"/>
          <p:nvPr/>
        </p:nvSpPr>
        <p:spPr>
          <a:xfrm>
            <a:off x="0" y="4840758"/>
            <a:ext cx="747084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dirty="0">
                <a:solidFill>
                  <a:schemeClr val="dk1"/>
                </a:solidFill>
                <a:latin typeface="Agency FB" panose="020B0503020202020204" pitchFamily="34" charset="0"/>
                <a:cs typeface="Angsana New" panose="02020603050405020304" pitchFamily="18" charset="-34"/>
                <a:sym typeface="Arial"/>
              </a:rPr>
              <a:t>Submitted to :</a:t>
            </a:r>
            <a:endParaRPr sz="1600" dirty="0">
              <a:latin typeface="Agency FB" panose="020B0503020202020204" pitchFamily="34" charset="0"/>
              <a:cs typeface="Angsana New" panose="02020603050405020304" pitchFamily="18" charset="-34"/>
            </a:endParaRPr>
          </a:p>
          <a:p>
            <a:pPr marL="0" marR="0" lvl="0" indent="0" algn="l" rtl="0">
              <a:spcBef>
                <a:spcPts val="0"/>
              </a:spcBef>
              <a:spcAft>
                <a:spcPts val="0"/>
              </a:spcAft>
              <a:buNone/>
            </a:pPr>
            <a:r>
              <a:rPr lang="en-US" sz="3200" i="0" dirty="0">
                <a:solidFill>
                  <a:schemeClr val="dk1"/>
                </a:solidFill>
                <a:latin typeface="Agency FB" panose="020B0503020202020204" pitchFamily="34" charset="0"/>
                <a:cs typeface="Angsana New" panose="02020603050405020304" pitchFamily="18" charset="-34"/>
                <a:sym typeface="Arial"/>
              </a:rPr>
              <a:t>Dr. Apichon Witayangkurn</a:t>
            </a:r>
            <a:endParaRPr sz="1600" dirty="0">
              <a:latin typeface="Agency FB" panose="020B0503020202020204" pitchFamily="34" charset="0"/>
              <a:cs typeface="Angsana New" panose="02020603050405020304" pitchFamily="18" charset="-34"/>
            </a:endParaRPr>
          </a:p>
          <a:p>
            <a:pPr marL="0" marR="0" lvl="0" indent="0" algn="l" rtl="0">
              <a:spcBef>
                <a:spcPts val="0"/>
              </a:spcBef>
              <a:spcAft>
                <a:spcPts val="0"/>
              </a:spcAft>
              <a:buNone/>
            </a:pPr>
            <a:r>
              <a:rPr lang="en-US" sz="3200" dirty="0">
                <a:solidFill>
                  <a:schemeClr val="dk1"/>
                </a:solidFill>
                <a:latin typeface="Agency FB" panose="020B0503020202020204" pitchFamily="34" charset="0"/>
                <a:cs typeface="Angsana New" panose="02020603050405020304" pitchFamily="18" charset="-34"/>
                <a:sym typeface="Arial"/>
              </a:rPr>
              <a:t>AT70.19 Software Development and Quality Improvement</a:t>
            </a:r>
            <a:endParaRPr sz="3200" dirty="0">
              <a:solidFill>
                <a:schemeClr val="dk1"/>
              </a:solidFill>
              <a:latin typeface="Agency FB" panose="020B0503020202020204" pitchFamily="34" charset="0"/>
              <a:cs typeface="Angsana New" panose="02020603050405020304" pitchFamily="18" charset="-34"/>
              <a:sym typeface="Arial"/>
            </a:endParaRPr>
          </a:p>
        </p:txBody>
      </p:sp>
      <p:sp>
        <p:nvSpPr>
          <p:cNvPr id="11" name="TextBox 10">
            <a:extLst>
              <a:ext uri="{FF2B5EF4-FFF2-40B4-BE49-F238E27FC236}">
                <a16:creationId xmlns:a16="http://schemas.microsoft.com/office/drawing/2014/main" id="{502C9406-EB64-45E5-93D7-9F1FC59DC8F5}"/>
              </a:ext>
            </a:extLst>
          </p:cNvPr>
          <p:cNvSpPr txBox="1"/>
          <p:nvPr/>
        </p:nvSpPr>
        <p:spPr>
          <a:xfrm>
            <a:off x="2027039" y="2039450"/>
            <a:ext cx="8137920" cy="1938992"/>
          </a:xfrm>
          <a:prstGeom prst="rect">
            <a:avLst/>
          </a:prstGeom>
          <a:noFill/>
        </p:spPr>
        <p:txBody>
          <a:bodyPr wrap="square">
            <a:spAutoFit/>
          </a:bodyPr>
          <a:lstStyle/>
          <a:p>
            <a:pPr algn="ctr"/>
            <a:r>
              <a:rPr lang="en-US" sz="6000" b="1" dirty="0">
                <a:solidFill>
                  <a:schemeClr val="accent2"/>
                </a:solidFill>
                <a:latin typeface="Cooper Std Black" panose="0208090304030B020404" pitchFamily="18" charset="0"/>
              </a:rPr>
              <a:t>Big Data Tool with Apache Kylin</a:t>
            </a:r>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xEl>
                                              <p:pRg st="0" end="0"/>
                                            </p:txEl>
                                          </p:spTgt>
                                        </p:tgtEl>
                                        <p:attrNameLst>
                                          <p:attrName>style.visibility</p:attrName>
                                        </p:attrNameLst>
                                      </p:cBhvr>
                                      <p:to>
                                        <p:strVal val="visible"/>
                                      </p:to>
                                    </p:set>
                                    <p:animEffect transition="in" filter="fade">
                                      <p:cBhvr>
                                        <p:cTn id="10" dur="500"/>
                                        <p:tgtEl>
                                          <p:spTgt spid="10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 name="Picture 2" descr="Diagram&#10;&#10;Description automatically generated">
            <a:extLst>
              <a:ext uri="{FF2B5EF4-FFF2-40B4-BE49-F238E27FC236}">
                <a16:creationId xmlns:a16="http://schemas.microsoft.com/office/drawing/2014/main" id="{23818932-0DD1-4856-9298-103ACFE5CF18}"/>
              </a:ext>
            </a:extLst>
          </p:cNvPr>
          <p:cNvPicPr>
            <a:picLocks noChangeAspect="1"/>
          </p:cNvPicPr>
          <p:nvPr/>
        </p:nvPicPr>
        <p:blipFill>
          <a:blip r:embed="rId3"/>
          <a:stretch>
            <a:fillRect/>
          </a:stretch>
        </p:blipFill>
        <p:spPr>
          <a:xfrm>
            <a:off x="385010" y="0"/>
            <a:ext cx="11421979" cy="6407452"/>
          </a:xfrm>
          <a:prstGeom prst="rect">
            <a:avLst/>
          </a:prstGeom>
        </p:spPr>
      </p:pic>
    </p:spTree>
    <p:extLst>
      <p:ext uri="{BB962C8B-B14F-4D97-AF65-F5344CB8AC3E}">
        <p14:creationId xmlns:p14="http://schemas.microsoft.com/office/powerpoint/2010/main" val="25965021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Picture 3" descr="Diagram&#10;&#10;Description automatically generated">
            <a:extLst>
              <a:ext uri="{FF2B5EF4-FFF2-40B4-BE49-F238E27FC236}">
                <a16:creationId xmlns:a16="http://schemas.microsoft.com/office/drawing/2014/main" id="{4ECEAAAE-CB2C-4AC1-934B-0FE4CA8588F1}"/>
              </a:ext>
            </a:extLst>
          </p:cNvPr>
          <p:cNvPicPr>
            <a:picLocks noChangeAspect="1"/>
          </p:cNvPicPr>
          <p:nvPr/>
        </p:nvPicPr>
        <p:blipFill>
          <a:blip r:embed="rId3"/>
          <a:stretch>
            <a:fillRect/>
          </a:stretch>
        </p:blipFill>
        <p:spPr>
          <a:xfrm>
            <a:off x="423862" y="683342"/>
            <a:ext cx="11344275" cy="4724400"/>
          </a:xfrm>
          <a:prstGeom prst="rect">
            <a:avLst/>
          </a:prstGeom>
        </p:spPr>
      </p:pic>
    </p:spTree>
    <p:extLst>
      <p:ext uri="{BB962C8B-B14F-4D97-AF65-F5344CB8AC3E}">
        <p14:creationId xmlns:p14="http://schemas.microsoft.com/office/powerpoint/2010/main" val="6013192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 name="Picture 2" descr="Diagram, engineering drawing&#10;&#10;Description automatically generated">
            <a:extLst>
              <a:ext uri="{FF2B5EF4-FFF2-40B4-BE49-F238E27FC236}">
                <a16:creationId xmlns:a16="http://schemas.microsoft.com/office/drawing/2014/main" id="{81AC37D0-978C-443C-A01A-D766C8FD4BEF}"/>
              </a:ext>
            </a:extLst>
          </p:cNvPr>
          <p:cNvPicPr>
            <a:picLocks noChangeAspect="1"/>
          </p:cNvPicPr>
          <p:nvPr/>
        </p:nvPicPr>
        <p:blipFill>
          <a:blip r:embed="rId3"/>
          <a:stretch>
            <a:fillRect/>
          </a:stretch>
        </p:blipFill>
        <p:spPr>
          <a:xfrm>
            <a:off x="390525" y="742950"/>
            <a:ext cx="11410950" cy="4762500"/>
          </a:xfrm>
          <a:prstGeom prst="rect">
            <a:avLst/>
          </a:prstGeom>
        </p:spPr>
      </p:pic>
    </p:spTree>
    <p:extLst>
      <p:ext uri="{BB962C8B-B14F-4D97-AF65-F5344CB8AC3E}">
        <p14:creationId xmlns:p14="http://schemas.microsoft.com/office/powerpoint/2010/main" val="28932018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 name="Picture 2" descr="Diagram, engineering drawing&#10;&#10;Description automatically generated">
            <a:extLst>
              <a:ext uri="{FF2B5EF4-FFF2-40B4-BE49-F238E27FC236}">
                <a16:creationId xmlns:a16="http://schemas.microsoft.com/office/drawing/2014/main" id="{0209E2D0-07D2-4ABF-A121-46B00ADFBA98}"/>
              </a:ext>
            </a:extLst>
          </p:cNvPr>
          <p:cNvPicPr>
            <a:picLocks noChangeAspect="1"/>
          </p:cNvPicPr>
          <p:nvPr/>
        </p:nvPicPr>
        <p:blipFill>
          <a:blip r:embed="rId3"/>
          <a:stretch>
            <a:fillRect/>
          </a:stretch>
        </p:blipFill>
        <p:spPr>
          <a:xfrm>
            <a:off x="381000" y="1028700"/>
            <a:ext cx="11430000" cy="4800600"/>
          </a:xfrm>
          <a:prstGeom prst="rect">
            <a:avLst/>
          </a:prstGeom>
        </p:spPr>
      </p:pic>
    </p:spTree>
    <p:extLst>
      <p:ext uri="{BB962C8B-B14F-4D97-AF65-F5344CB8AC3E}">
        <p14:creationId xmlns:p14="http://schemas.microsoft.com/office/powerpoint/2010/main" val="14809865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 name="Picture 2" descr="Diagram&#10;&#10;Description automatically generated">
            <a:extLst>
              <a:ext uri="{FF2B5EF4-FFF2-40B4-BE49-F238E27FC236}">
                <a16:creationId xmlns:a16="http://schemas.microsoft.com/office/drawing/2014/main" id="{CC7EB66F-040F-416B-912C-C4F14D4987FA}"/>
              </a:ext>
            </a:extLst>
          </p:cNvPr>
          <p:cNvPicPr>
            <a:picLocks noChangeAspect="1"/>
          </p:cNvPicPr>
          <p:nvPr/>
        </p:nvPicPr>
        <p:blipFill>
          <a:blip r:embed="rId3"/>
          <a:stretch>
            <a:fillRect/>
          </a:stretch>
        </p:blipFill>
        <p:spPr>
          <a:xfrm>
            <a:off x="447675" y="817152"/>
            <a:ext cx="11296650" cy="4791075"/>
          </a:xfrm>
          <a:prstGeom prst="rect">
            <a:avLst/>
          </a:prstGeom>
        </p:spPr>
      </p:pic>
    </p:spTree>
    <p:extLst>
      <p:ext uri="{BB962C8B-B14F-4D97-AF65-F5344CB8AC3E}">
        <p14:creationId xmlns:p14="http://schemas.microsoft.com/office/powerpoint/2010/main" val="17022049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descr="Diagram&#10;&#10;Description automatically generated">
            <a:extLst>
              <a:ext uri="{FF2B5EF4-FFF2-40B4-BE49-F238E27FC236}">
                <a16:creationId xmlns:a16="http://schemas.microsoft.com/office/drawing/2014/main" id="{68677106-FB45-4875-A84A-C0DC1FBFFB17}"/>
              </a:ext>
            </a:extLst>
          </p:cNvPr>
          <p:cNvPicPr>
            <a:picLocks noChangeAspect="1"/>
          </p:cNvPicPr>
          <p:nvPr/>
        </p:nvPicPr>
        <p:blipFill>
          <a:blip r:embed="rId3"/>
          <a:stretch>
            <a:fillRect/>
          </a:stretch>
        </p:blipFill>
        <p:spPr>
          <a:xfrm>
            <a:off x="271462" y="360721"/>
            <a:ext cx="11649075" cy="5448300"/>
          </a:xfrm>
          <a:prstGeom prst="rect">
            <a:avLst/>
          </a:prstGeom>
        </p:spPr>
      </p:pic>
    </p:spTree>
    <p:extLst>
      <p:ext uri="{BB962C8B-B14F-4D97-AF65-F5344CB8AC3E}">
        <p14:creationId xmlns:p14="http://schemas.microsoft.com/office/powerpoint/2010/main" val="29551267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 name="Picture 2" descr="Diagram&#10;&#10;Description automatically generated">
            <a:extLst>
              <a:ext uri="{FF2B5EF4-FFF2-40B4-BE49-F238E27FC236}">
                <a16:creationId xmlns:a16="http://schemas.microsoft.com/office/drawing/2014/main" id="{EAB533E7-3DCD-46AD-86A7-A21F4DF58D50}"/>
              </a:ext>
            </a:extLst>
          </p:cNvPr>
          <p:cNvPicPr>
            <a:picLocks noChangeAspect="1"/>
          </p:cNvPicPr>
          <p:nvPr/>
        </p:nvPicPr>
        <p:blipFill>
          <a:blip r:embed="rId3"/>
          <a:stretch>
            <a:fillRect/>
          </a:stretch>
        </p:blipFill>
        <p:spPr>
          <a:xfrm>
            <a:off x="1607574" y="33090"/>
            <a:ext cx="8976852" cy="6858000"/>
          </a:xfrm>
          <a:prstGeom prst="rect">
            <a:avLst/>
          </a:prstGeom>
        </p:spPr>
      </p:pic>
    </p:spTree>
    <p:extLst>
      <p:ext uri="{BB962C8B-B14F-4D97-AF65-F5344CB8AC3E}">
        <p14:creationId xmlns:p14="http://schemas.microsoft.com/office/powerpoint/2010/main" val="2611325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6000" b="1" dirty="0">
                <a:solidFill>
                  <a:schemeClr val="dk1"/>
                </a:solidFill>
                <a:latin typeface="Times New Roman"/>
                <a:cs typeface="Times New Roman"/>
                <a:sym typeface="Times New Roman"/>
              </a:rPr>
              <a:t>Process of getting started with Kylin </a:t>
            </a:r>
          </a:p>
        </p:txBody>
      </p:sp>
      <p:sp>
        <p:nvSpPr>
          <p:cNvPr id="261" name="Google Shape;261;p9"/>
          <p:cNvSpPr txBox="1"/>
          <p:nvPr/>
        </p:nvSpPr>
        <p:spPr>
          <a:xfrm>
            <a:off x="208547" y="1135626"/>
            <a:ext cx="11847812" cy="5184512"/>
          </a:xfrm>
          <a:prstGeom prst="rect">
            <a:avLst/>
          </a:prstGeom>
          <a:noFill/>
          <a:ln>
            <a:noFill/>
          </a:ln>
        </p:spPr>
        <p:txBody>
          <a:bodyPr spcFirstLastPara="1" wrap="square" lIns="91425" tIns="45700" rIns="91425" bIns="45700" anchor="t" anchorCtr="0">
            <a:noAutofit/>
          </a:bodyPr>
          <a:lstStyle/>
          <a:p>
            <a:pPr marR="0" lvl="0" algn="l" rtl="0">
              <a:spcBef>
                <a:spcPts val="1400"/>
              </a:spcBef>
              <a:spcAft>
                <a:spcPts val="0"/>
              </a:spcAft>
              <a:buClr>
                <a:schemeClr val="accent1"/>
              </a:buClr>
              <a:buSzPts val="3200"/>
            </a:pPr>
            <a:r>
              <a:rPr lang="en-IN" sz="3200" dirty="0">
                <a:latin typeface="Times New Roman" panose="02020603050405020304" pitchFamily="18" charset="0"/>
                <a:cs typeface="Times New Roman" panose="02020603050405020304" pitchFamily="18" charset="0"/>
              </a:rPr>
              <a:t>Kylin Installation: </a:t>
            </a:r>
            <a:endParaRPr lang="en-US" sz="3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Content Placeholder 3">
            <a:extLst>
              <a:ext uri="{FF2B5EF4-FFF2-40B4-BE49-F238E27FC236}">
                <a16:creationId xmlns:a16="http://schemas.microsoft.com/office/drawing/2014/main" id="{E498E47E-58C3-4EDB-B684-BB07DF951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06" y="2144457"/>
            <a:ext cx="11273947" cy="4003601"/>
          </a:xfrm>
          <a:prstGeom prst="rect">
            <a:avLst/>
          </a:prstGeom>
        </p:spPr>
      </p:pic>
    </p:spTree>
    <p:extLst>
      <p:ext uri="{BB962C8B-B14F-4D97-AF65-F5344CB8AC3E}">
        <p14:creationId xmlns:p14="http://schemas.microsoft.com/office/powerpoint/2010/main" val="26809653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9" name="TextBox 8">
            <a:extLst>
              <a:ext uri="{FF2B5EF4-FFF2-40B4-BE49-F238E27FC236}">
                <a16:creationId xmlns:a16="http://schemas.microsoft.com/office/drawing/2014/main" id="{57F48B7A-1B77-4D9D-A790-8960CB6EAF86}"/>
              </a:ext>
            </a:extLst>
          </p:cNvPr>
          <p:cNvSpPr txBox="1"/>
          <p:nvPr/>
        </p:nvSpPr>
        <p:spPr>
          <a:xfrm>
            <a:off x="0" y="1"/>
            <a:ext cx="12191999" cy="6124754"/>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Hadoop</a:t>
            </a:r>
          </a:p>
          <a:p>
            <a:r>
              <a:rPr lang="en-US" sz="2800" dirty="0">
                <a:latin typeface="Times New Roman" panose="02020603050405020304" pitchFamily="18" charset="0"/>
                <a:cs typeface="Times New Roman" panose="02020603050405020304" pitchFamily="18" charset="0"/>
              </a:rPr>
              <a:t>Hadoop is an open-source software framework for storing data and running applications on clusters of commodity hardware.</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Hive</a:t>
            </a:r>
          </a:p>
          <a:p>
            <a:r>
              <a:rPr lang="en-US" sz="2800" dirty="0">
                <a:latin typeface="Times New Roman" panose="02020603050405020304" pitchFamily="18" charset="0"/>
                <a:cs typeface="Times New Roman" panose="02020603050405020304" pitchFamily="18" charset="0"/>
              </a:rPr>
              <a:t>Apache Hive is an open source data warehouse software for reading, writing and managing large data set files that are stored directly in either the Apache Hadoop Distributed File System (HDFS)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HBase</a:t>
            </a:r>
          </a:p>
          <a:p>
            <a:r>
              <a:rPr lang="en-US" sz="2800" dirty="0">
                <a:latin typeface="Times New Roman" panose="02020603050405020304" pitchFamily="18" charset="0"/>
                <a:cs typeface="Times New Roman" panose="02020603050405020304" pitchFamily="18" charset="0"/>
              </a:rPr>
              <a:t>Apache HBase is used to have random, real-time read/write access to Big Data. It hosts very large tables on top of clusters of commodity hardware</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Kafka</a:t>
            </a:r>
          </a:p>
          <a:p>
            <a:r>
              <a:rPr lang="en-US" sz="2800" dirty="0">
                <a:latin typeface="Times New Roman" panose="02020603050405020304" pitchFamily="18" charset="0"/>
                <a:cs typeface="Times New Roman" panose="02020603050405020304" pitchFamily="18" charset="0"/>
              </a:rPr>
              <a:t>Kafka is used for real-time streams of data, to collect big data, or to do real time analysis (or both).</a:t>
            </a:r>
          </a:p>
          <a:p>
            <a:pPr marL="457200"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JDK and Linux</a:t>
            </a:r>
          </a:p>
        </p:txBody>
      </p:sp>
    </p:spTree>
    <p:extLst>
      <p:ext uri="{BB962C8B-B14F-4D97-AF65-F5344CB8AC3E}">
        <p14:creationId xmlns:p14="http://schemas.microsoft.com/office/powerpoint/2010/main" val="9926901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Title 1">
            <a:extLst>
              <a:ext uri="{FF2B5EF4-FFF2-40B4-BE49-F238E27FC236}">
                <a16:creationId xmlns:a16="http://schemas.microsoft.com/office/drawing/2014/main" id="{1C41A5E8-728E-42E2-9C03-41DF6F99D301}"/>
              </a:ext>
            </a:extLst>
          </p:cNvPr>
          <p:cNvSpPr txBox="1">
            <a:spLocks/>
          </p:cNvSpPr>
          <p:nvPr/>
        </p:nvSpPr>
        <p:spPr>
          <a:xfrm>
            <a:off x="1468826" y="0"/>
            <a:ext cx="9254347" cy="87877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6000" b="1" dirty="0">
                <a:solidFill>
                  <a:schemeClr val="dk1"/>
                </a:solidFill>
                <a:latin typeface="Times New Roman"/>
                <a:cs typeface="Times New Roman"/>
                <a:sym typeface="Calibri"/>
              </a:rPr>
              <a:t>Hardware Requirement</a:t>
            </a:r>
            <a:endParaRPr lang="en-US" sz="6000" b="1" dirty="0">
              <a:solidFill>
                <a:schemeClr val="dk1"/>
              </a:solidFill>
              <a:latin typeface="Times New Roman"/>
              <a:cs typeface="Times New Roman"/>
              <a:sym typeface="Calibri"/>
            </a:endParaRPr>
          </a:p>
        </p:txBody>
      </p:sp>
      <p:sp>
        <p:nvSpPr>
          <p:cNvPr id="6" name="Content Placeholder 2">
            <a:extLst>
              <a:ext uri="{FF2B5EF4-FFF2-40B4-BE49-F238E27FC236}">
                <a16:creationId xmlns:a16="http://schemas.microsoft.com/office/drawing/2014/main" id="{D7491DD5-B160-4DA2-8F46-B4FA701F4B6D}"/>
              </a:ext>
            </a:extLst>
          </p:cNvPr>
          <p:cNvSpPr txBox="1">
            <a:spLocks/>
          </p:cNvSpPr>
          <p:nvPr/>
        </p:nvSpPr>
        <p:spPr>
          <a:xfrm>
            <a:off x="272716" y="1106906"/>
            <a:ext cx="11774905" cy="50372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minimum configuration of a server running Kylin is 4 core CPU, 16 GB RAM and 100 GB disk. For high-load scenarios, a 24-core CPU, 64 GB RAM or higher is recommended.</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Kylin relies on Hadoop clusters to handle large data sets. You need to prepare a Hadoop cluster with HDFS, YARN, MapReduce, Hive, HBase, Zookeeper and other services for Kylin to run.</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Kylin can be launched on any node in a Hadoop cluster.</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0366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dk1"/>
              </a:buClr>
              <a:buSzPts val="7200"/>
              <a:buFont typeface="Times New Roman"/>
              <a:buNone/>
            </a:pPr>
            <a:r>
              <a:rPr lang="en-US" sz="7200" b="1" dirty="0">
                <a:solidFill>
                  <a:schemeClr val="dk1"/>
                </a:solidFill>
                <a:latin typeface="Times New Roman"/>
                <a:cs typeface="Times New Roman"/>
                <a:sym typeface="Times New Roman"/>
              </a:rPr>
              <a:t>Outlines</a:t>
            </a:r>
            <a:endParaRPr dirty="0"/>
          </a:p>
        </p:txBody>
      </p:sp>
      <p:sp>
        <p:nvSpPr>
          <p:cNvPr id="261" name="Google Shape;261;p9"/>
          <p:cNvSpPr txBox="1"/>
          <p:nvPr/>
        </p:nvSpPr>
        <p:spPr>
          <a:xfrm>
            <a:off x="132735" y="744718"/>
            <a:ext cx="11920719" cy="5531391"/>
          </a:xfrm>
          <a:prstGeom prst="rect">
            <a:avLst/>
          </a:prstGeom>
          <a:noFill/>
          <a:ln>
            <a:noFill/>
          </a:ln>
        </p:spPr>
        <p:txBody>
          <a:bodyPr spcFirstLastPara="1" wrap="square" lIns="91425" tIns="45700" rIns="91425" bIns="45700" anchor="t" anchorCtr="0">
            <a:noAutofit/>
          </a:bodyPr>
          <a:lstStyle/>
          <a:p>
            <a:pPr marL="514350" lvl="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Overview on Big Data</a:t>
            </a:r>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marL="514350" lvl="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Overview on Hadoop </a:t>
            </a:r>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marL="514350" lvl="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Apache Kylin</a:t>
            </a:r>
          </a:p>
          <a:p>
            <a:pPr marL="514350" lvl="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Updated System Architecture </a:t>
            </a:r>
          </a:p>
          <a:p>
            <a:pPr marL="51435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Process of getting started with Kylin</a:t>
            </a:r>
          </a:p>
          <a:p>
            <a:pPr marL="51435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Update on the project </a:t>
            </a:r>
          </a:p>
          <a:p>
            <a:pPr marL="51435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Subsystem decomposition</a:t>
            </a:r>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marL="514350" lvl="0" indent="-514350">
              <a:spcBef>
                <a:spcPts val="1400"/>
              </a:spcBef>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Access Matrix</a:t>
            </a:r>
          </a:p>
          <a:p>
            <a:pPr marL="514350" marR="0" lvl="0" indent="-514350" algn="l" rtl="0">
              <a:spcBef>
                <a:spcPts val="1400"/>
              </a:spcBef>
              <a:spcAft>
                <a:spcPts val="0"/>
              </a:spcAft>
              <a:buClr>
                <a:schemeClr val="accent1"/>
              </a:buClr>
              <a:buSzPts val="3200"/>
              <a:buFont typeface="+mj-lt"/>
              <a:buAutoNum type="arabicPeriod"/>
            </a:pPr>
            <a:r>
              <a:rPr lang="en-US" sz="2800" dirty="0">
                <a:latin typeface="Times New Roman" panose="02020603050405020304" pitchFamily="18" charset="0"/>
                <a:cs typeface="Times New Roman" panose="02020603050405020304" pitchFamily="18" charset="0"/>
              </a:rPr>
              <a:t>Future Work</a:t>
            </a:r>
          </a:p>
          <a:p>
            <a:pPr marR="0" lvl="0" algn="l" rtl="0">
              <a:spcBef>
                <a:spcPts val="1400"/>
              </a:spcBef>
              <a:spcAft>
                <a:spcPts val="0"/>
              </a:spcAft>
              <a:buClr>
                <a:schemeClr val="accent1"/>
              </a:buClr>
              <a:buSzPts val="3200"/>
            </a:pPr>
            <a:br>
              <a:rPr lang="en-US" sz="2800" b="0" i="0" u="none" strike="noStrike" baseline="0" dirty="0">
                <a:solidFill>
                  <a:srgbClr val="000000"/>
                </a:solidFill>
                <a:latin typeface="Times New Roman" panose="02020603050405020304" pitchFamily="18" charset="0"/>
                <a:cs typeface="Times New Roman" panose="02020603050405020304" pitchFamily="18" charset="0"/>
              </a:rPr>
            </a:b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6748114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 calcmode="lin" valueType="num">
                                      <p:cBhvr additive="base">
                                        <p:cTn id="7" dur="500" fill="hold"/>
                                        <p:tgtEl>
                                          <p:spTgt spid="2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 calcmode="lin" valueType="num">
                                      <p:cBhvr additive="base">
                                        <p:cTn id="11" dur="500" fill="hold"/>
                                        <p:tgtEl>
                                          <p:spTgt spid="2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 calcmode="lin" valueType="num">
                                      <p:cBhvr additive="base">
                                        <p:cTn id="15" dur="500" fill="hold"/>
                                        <p:tgtEl>
                                          <p:spTgt spid="2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anim calcmode="lin" valueType="num">
                                      <p:cBhvr additive="base">
                                        <p:cTn id="19" dur="500" fill="hold"/>
                                        <p:tgtEl>
                                          <p:spTgt spid="26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 calcmode="lin" valueType="num">
                                      <p:cBhvr additive="base">
                                        <p:cTn id="23" dur="500" fill="hold"/>
                                        <p:tgtEl>
                                          <p:spTgt spid="26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anim calcmode="lin" valueType="num">
                                      <p:cBhvr additive="base">
                                        <p:cTn id="27" dur="500" fill="hold"/>
                                        <p:tgtEl>
                                          <p:spTgt spid="26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anim calcmode="lin" valueType="num">
                                      <p:cBhvr additive="base">
                                        <p:cTn id="31" dur="500" fill="hold"/>
                                        <p:tgtEl>
                                          <p:spTgt spid="26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1">
                                            <p:txEl>
                                              <p:pRg st="7" end="7"/>
                                            </p:txEl>
                                          </p:spTgt>
                                        </p:tgtEl>
                                        <p:attrNameLst>
                                          <p:attrName>style.visibility</p:attrName>
                                        </p:attrNameLst>
                                      </p:cBhvr>
                                      <p:to>
                                        <p:strVal val="visible"/>
                                      </p:to>
                                    </p:set>
                                    <p:anim calcmode="lin" valueType="num">
                                      <p:cBhvr additive="base">
                                        <p:cTn id="35" dur="500" fill="hold"/>
                                        <p:tgtEl>
                                          <p:spTgt spid="26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1">
                                            <p:txEl>
                                              <p:pRg st="8" end="8"/>
                                            </p:txEl>
                                          </p:spTgt>
                                        </p:tgtEl>
                                        <p:attrNameLst>
                                          <p:attrName>style.visibility</p:attrName>
                                        </p:attrNameLst>
                                      </p:cBhvr>
                                      <p:to>
                                        <p:strVal val="visible"/>
                                      </p:to>
                                    </p:set>
                                    <p:anim calcmode="lin" valueType="num">
                                      <p:cBhvr additive="base">
                                        <p:cTn id="39" dur="500" fill="hold"/>
                                        <p:tgtEl>
                                          <p:spTgt spid="26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1">
                                            <p:txEl>
                                              <p:pRg st="9" end="9"/>
                                            </p:txEl>
                                          </p:spTgt>
                                        </p:tgtEl>
                                        <p:attrNameLst>
                                          <p:attrName>style.visibility</p:attrName>
                                        </p:attrNameLst>
                                      </p:cBhvr>
                                      <p:to>
                                        <p:strVal val="visible"/>
                                      </p:to>
                                    </p:set>
                                    <p:anim calcmode="lin" valueType="num">
                                      <p:cBhvr additive="base">
                                        <p:cTn id="43" dur="500" fill="hold"/>
                                        <p:tgtEl>
                                          <p:spTgt spid="26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 name="Content Placeholder 2">
            <a:extLst>
              <a:ext uri="{FF2B5EF4-FFF2-40B4-BE49-F238E27FC236}">
                <a16:creationId xmlns:a16="http://schemas.microsoft.com/office/drawing/2014/main" id="{9E2557F2-BCAB-4756-9CA2-F415225854AE}"/>
              </a:ext>
            </a:extLst>
          </p:cNvPr>
          <p:cNvSpPr txBox="1">
            <a:spLocks/>
          </p:cNvSpPr>
          <p:nvPr/>
        </p:nvSpPr>
        <p:spPr>
          <a:xfrm>
            <a:off x="272716" y="192506"/>
            <a:ext cx="11678652" cy="59676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lnSpc>
                <a:spcPct val="150000"/>
              </a:lnSpc>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Download Kylin from below link and </a:t>
            </a:r>
            <a:endParaRPr lang="en-US" sz="32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hlinkClick r:id="rId3"/>
              </a:rPr>
              <a:t>https://kylin.apache.org/download/</a:t>
            </a:r>
            <a:endParaRPr lang="en-US" sz="32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Once installed, start </a:t>
            </a:r>
            <a:r>
              <a:rPr lang="en-IN" sz="3200" dirty="0" err="1">
                <a:latin typeface="Times New Roman" panose="02020603050405020304" pitchFamily="18" charset="0"/>
                <a:cs typeface="Times New Roman" panose="02020603050405020304" pitchFamily="18" charset="0"/>
              </a:rPr>
              <a:t>kylin</a:t>
            </a:r>
            <a:r>
              <a:rPr lang="en-IN" sz="3200" dirty="0">
                <a:latin typeface="Times New Roman" panose="02020603050405020304" pitchFamily="18" charset="0"/>
                <a:cs typeface="Times New Roman" panose="02020603050405020304" pitchFamily="18" charset="0"/>
              </a:rPr>
              <a:t> by following command </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$KYLIN_HOME/bin/kylin.sh start</a:t>
            </a:r>
          </a:p>
          <a:p>
            <a:pPr marL="457200" indent="-457200" algn="just">
              <a:lnSpc>
                <a:spcPct val="150000"/>
              </a:lnSpc>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You can open the GUI from </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http://&lt;hostname&gt;:7070/kylin</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9564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4" name="Content Placeholder 2">
            <a:extLst>
              <a:ext uri="{FF2B5EF4-FFF2-40B4-BE49-F238E27FC236}">
                <a16:creationId xmlns:a16="http://schemas.microsoft.com/office/drawing/2014/main" id="{9E2557F2-BCAB-4756-9CA2-F415225854AE}"/>
              </a:ext>
            </a:extLst>
          </p:cNvPr>
          <p:cNvSpPr txBox="1">
            <a:spLocks/>
          </p:cNvSpPr>
          <p:nvPr/>
        </p:nvSpPr>
        <p:spPr>
          <a:xfrm>
            <a:off x="272716" y="192506"/>
            <a:ext cx="11678652" cy="59676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dirty="0">
                <a:solidFill>
                  <a:schemeClr val="dk1"/>
                </a:solidFill>
                <a:latin typeface="Times New Roman"/>
                <a:cs typeface="Times New Roman"/>
                <a:sym typeface="Calibri"/>
              </a:rPr>
              <a:t>Kylin Image from Docker hub</a:t>
            </a:r>
          </a:p>
          <a:p>
            <a:pPr algn="ctr"/>
            <a:endParaRPr lang="en-US" sz="6000" b="1" dirty="0">
              <a:solidFill>
                <a:schemeClr val="dk1"/>
              </a:solidFill>
              <a:latin typeface="Times New Roman"/>
              <a:cs typeface="Times New Roman"/>
              <a:sym typeface="Calibri"/>
            </a:endParaRPr>
          </a:p>
          <a:p>
            <a:pPr marL="571500" indent="-571500" algn="l">
              <a:buFont typeface="Arial" panose="020B0604020202020204" pitchFamily="34" charset="0"/>
              <a:buChar char="•"/>
            </a:pPr>
            <a:r>
              <a:rPr lang="en-US" sz="3600" b="0" i="0" dirty="0">
                <a:solidFill>
                  <a:srgbClr val="1C1E21"/>
                </a:solidFill>
                <a:effectLst/>
                <a:latin typeface="Times New Roman" panose="02020603050405020304" pitchFamily="18" charset="0"/>
                <a:cs typeface="Times New Roman" panose="02020603050405020304" pitchFamily="18" charset="0"/>
              </a:rPr>
              <a:t>Docker is a set of platform as a service products that use OS-level virtualization to deliver software in packages called containers. Containers are isolated from one another and bundle their own software, libraries and configuration files</a:t>
            </a:r>
          </a:p>
          <a:p>
            <a:pPr marL="571500" indent="-571500" algn="l">
              <a:buFont typeface="Wingdings" panose="05000000000000000000" pitchFamily="2" charset="2"/>
              <a:buChar char="Ø"/>
            </a:pPr>
            <a:r>
              <a:rPr lang="en-US" sz="3600" b="0" i="0" dirty="0">
                <a:solidFill>
                  <a:srgbClr val="1C1E21"/>
                </a:solidFill>
                <a:effectLst/>
                <a:latin typeface="Times New Roman" panose="02020603050405020304" pitchFamily="18" charset="0"/>
                <a:cs typeface="Times New Roman" panose="02020603050405020304" pitchFamily="18" charset="0"/>
              </a:rPr>
              <a:t>docker pull </a:t>
            </a:r>
            <a:r>
              <a:rPr lang="en-US" sz="3600" b="0" i="0" dirty="0" err="1">
                <a:solidFill>
                  <a:srgbClr val="1C1E21"/>
                </a:solidFill>
                <a:effectLst/>
                <a:latin typeface="Times New Roman" panose="02020603050405020304" pitchFamily="18" charset="0"/>
                <a:cs typeface="Times New Roman" panose="02020603050405020304" pitchFamily="18" charset="0"/>
              </a:rPr>
              <a:t>apachekylin</a:t>
            </a:r>
            <a:r>
              <a:rPr lang="en-US" sz="3600" b="0" i="0" dirty="0">
                <a:solidFill>
                  <a:srgbClr val="1C1E21"/>
                </a:solidFill>
                <a:effectLst/>
                <a:latin typeface="Times New Roman" panose="02020603050405020304" pitchFamily="18" charset="0"/>
                <a:cs typeface="Times New Roman" panose="02020603050405020304" pitchFamily="18" charset="0"/>
              </a:rPr>
              <a:t>/apache-kylin-standalone:3.1.0</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5518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60" name="Google Shape;260;p9"/>
          <p:cNvSpPr txBox="1">
            <a:spLocks noGrp="1"/>
          </p:cNvSpPr>
          <p:nvPr>
            <p:ph type="title" idx="4294967295"/>
          </p:nvPr>
        </p:nvSpPr>
        <p:spPr>
          <a:xfrm>
            <a:off x="0" y="2041328"/>
            <a:ext cx="3188584" cy="2841523"/>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Update on the project</a:t>
            </a:r>
          </a:p>
        </p:txBody>
      </p:sp>
      <p:pic>
        <p:nvPicPr>
          <p:cNvPr id="5" name="Picture 4">
            <a:extLst>
              <a:ext uri="{FF2B5EF4-FFF2-40B4-BE49-F238E27FC236}">
                <a16:creationId xmlns:a16="http://schemas.microsoft.com/office/drawing/2014/main" id="{FBCDDCDE-0B72-446F-8884-1FDCD078A350}"/>
              </a:ext>
            </a:extLst>
          </p:cNvPr>
          <p:cNvPicPr>
            <a:picLocks noChangeAspect="1"/>
          </p:cNvPicPr>
          <p:nvPr/>
        </p:nvPicPr>
        <p:blipFill>
          <a:blip r:embed="rId3"/>
          <a:stretch>
            <a:fillRect/>
          </a:stretch>
        </p:blipFill>
        <p:spPr>
          <a:xfrm>
            <a:off x="3098083" y="0"/>
            <a:ext cx="9093917" cy="6858000"/>
          </a:xfrm>
          <a:prstGeom prst="rect">
            <a:avLst/>
          </a:prstGeom>
        </p:spPr>
      </p:pic>
      <p:sp>
        <p:nvSpPr>
          <p:cNvPr id="6" name="Google Shape;261;p9">
            <a:extLst>
              <a:ext uri="{FF2B5EF4-FFF2-40B4-BE49-F238E27FC236}">
                <a16:creationId xmlns:a16="http://schemas.microsoft.com/office/drawing/2014/main" id="{C50800D3-E784-4061-8D60-5F33C36FACBC}"/>
              </a:ext>
            </a:extLst>
          </p:cNvPr>
          <p:cNvSpPr txBox="1"/>
          <p:nvPr/>
        </p:nvSpPr>
        <p:spPr>
          <a:xfrm>
            <a:off x="7019311" y="5456903"/>
            <a:ext cx="5172689" cy="1274302"/>
          </a:xfrm>
          <a:prstGeom prst="rect">
            <a:avLst/>
          </a:prstGeom>
          <a:noFill/>
          <a:ln>
            <a:noFill/>
          </a:ln>
        </p:spPr>
        <p:txBody>
          <a:bodyPr spcFirstLastPara="1" wrap="square" lIns="91425" tIns="45700" rIns="91425" bIns="45700" anchor="t" anchorCtr="0">
            <a:noAutofit/>
          </a:bodyPr>
          <a:lstStyle/>
          <a:p>
            <a:pPr marR="0" lvl="0" algn="l" rtl="0">
              <a:spcBef>
                <a:spcPts val="1400"/>
              </a:spcBef>
              <a:spcAft>
                <a:spcPts val="0"/>
              </a:spcAft>
              <a:buClr>
                <a:schemeClr val="accent1"/>
              </a:buClr>
              <a:buSzPts val="3200"/>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hlinkClick r:id="rId4"/>
              </a:rPr>
              <a:t>https://github.com/shubhanginigon/SDQI2021_G1</a:t>
            </a:r>
            <a:endPar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R="0" lvl="0" algn="l" rtl="0">
              <a:spcBef>
                <a:spcPts val="1400"/>
              </a:spcBef>
              <a:spcAft>
                <a:spcPts val="0"/>
              </a:spcAft>
              <a:buClr>
                <a:schemeClr val="accent1"/>
              </a:buClr>
              <a:buSzPts val="3200"/>
            </a:pP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 name="Rectangle 1">
            <a:extLst>
              <a:ext uri="{FF2B5EF4-FFF2-40B4-BE49-F238E27FC236}">
                <a16:creationId xmlns:a16="http://schemas.microsoft.com/office/drawing/2014/main" id="{1D42EE86-503D-45CF-B7D9-D2B84614FACB}"/>
              </a:ext>
            </a:extLst>
          </p:cNvPr>
          <p:cNvSpPr/>
          <p:nvPr/>
        </p:nvSpPr>
        <p:spPr>
          <a:xfrm>
            <a:off x="3514725" y="2247899"/>
            <a:ext cx="2771942" cy="219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3FF118-9336-44D3-B5E9-65617EF4C678}"/>
              </a:ext>
            </a:extLst>
          </p:cNvPr>
          <p:cNvSpPr/>
          <p:nvPr/>
        </p:nvSpPr>
        <p:spPr>
          <a:xfrm>
            <a:off x="3514725" y="2581274"/>
            <a:ext cx="2771942" cy="504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9360FC-2965-4184-A84A-8AEC780C8F59}"/>
              </a:ext>
            </a:extLst>
          </p:cNvPr>
          <p:cNvSpPr/>
          <p:nvPr/>
        </p:nvSpPr>
        <p:spPr>
          <a:xfrm flipV="1">
            <a:off x="3514725" y="3200396"/>
            <a:ext cx="2829092" cy="266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1AF2DE-FAF0-4785-BC25-D0B54C325F1C}"/>
              </a:ext>
            </a:extLst>
          </p:cNvPr>
          <p:cNvSpPr/>
          <p:nvPr/>
        </p:nvSpPr>
        <p:spPr>
          <a:xfrm>
            <a:off x="3505367" y="4276725"/>
            <a:ext cx="1485733" cy="371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9771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60" name="Google Shape;260;p9"/>
          <p:cNvSpPr txBox="1">
            <a:spLocks noGrp="1"/>
          </p:cNvSpPr>
          <p:nvPr>
            <p:ph type="title" idx="4294967295"/>
          </p:nvPr>
        </p:nvSpPr>
        <p:spPr>
          <a:xfrm>
            <a:off x="-95250" y="2991763"/>
            <a:ext cx="3304402" cy="87447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dk1"/>
              </a:buClr>
              <a:buSzPts val="7200"/>
              <a:buFont typeface="Times New Roman"/>
              <a:buNone/>
            </a:pPr>
            <a:r>
              <a:rPr lang="en-US" sz="6000" b="1" dirty="0">
                <a:solidFill>
                  <a:schemeClr val="dk1"/>
                </a:solidFill>
                <a:latin typeface="Times New Roman"/>
                <a:cs typeface="Times New Roman"/>
                <a:sym typeface="Times New Roman"/>
              </a:rPr>
              <a:t>Schedule</a:t>
            </a:r>
            <a:endParaRPr lang="en-US" sz="4000" dirty="0"/>
          </a:p>
        </p:txBody>
      </p:sp>
      <p:pic>
        <p:nvPicPr>
          <p:cNvPr id="3" name="Picture 2" descr="A picture containing chart&#10;&#10;Description automatically generated">
            <a:extLst>
              <a:ext uri="{FF2B5EF4-FFF2-40B4-BE49-F238E27FC236}">
                <a16:creationId xmlns:a16="http://schemas.microsoft.com/office/drawing/2014/main" id="{83325719-DED1-44E2-9CEA-9E4631890B95}"/>
              </a:ext>
            </a:extLst>
          </p:cNvPr>
          <p:cNvPicPr>
            <a:picLocks noChangeAspect="1"/>
          </p:cNvPicPr>
          <p:nvPr/>
        </p:nvPicPr>
        <p:blipFill>
          <a:blip r:embed="rId3"/>
          <a:stretch>
            <a:fillRect/>
          </a:stretch>
        </p:blipFill>
        <p:spPr>
          <a:xfrm>
            <a:off x="3190102" y="5159"/>
            <a:ext cx="8982848" cy="6847678"/>
          </a:xfrm>
          <a:prstGeom prst="rect">
            <a:avLst/>
          </a:prstGeom>
        </p:spPr>
      </p:pic>
      <p:sp>
        <p:nvSpPr>
          <p:cNvPr id="6" name="TextBox 5">
            <a:extLst>
              <a:ext uri="{FF2B5EF4-FFF2-40B4-BE49-F238E27FC236}">
                <a16:creationId xmlns:a16="http://schemas.microsoft.com/office/drawing/2014/main" id="{47CEFE70-2CC2-4054-8144-D53D183B7C0B}"/>
              </a:ext>
            </a:extLst>
          </p:cNvPr>
          <p:cNvSpPr txBox="1"/>
          <p:nvPr/>
        </p:nvSpPr>
        <p:spPr>
          <a:xfrm>
            <a:off x="7172325" y="2481238"/>
            <a:ext cx="4209278" cy="1384995"/>
          </a:xfrm>
          <a:prstGeom prst="rect">
            <a:avLst/>
          </a:prstGeom>
          <a:noFill/>
        </p:spPr>
        <p:txBody>
          <a:bodyPr wrap="square">
            <a:spAutoFit/>
          </a:bodyPr>
          <a:lstStyle/>
          <a:p>
            <a:pPr marR="0" lvl="0" algn="l" rtl="0">
              <a:spcBef>
                <a:spcPts val="1400"/>
              </a:spcBef>
              <a:spcAft>
                <a:spcPts val="0"/>
              </a:spcAft>
              <a:buClr>
                <a:schemeClr val="accent1"/>
              </a:buClr>
              <a:buSzPts val="3200"/>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hlinkClick r:id="rId4"/>
              </a:rPr>
              <a:t>https://sqdi2021g1.atlassian.net/jira/software/c/projects/AQMS/boards/4/roadmap</a:t>
            </a: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p>
        </p:txBody>
      </p:sp>
      <p:sp>
        <p:nvSpPr>
          <p:cNvPr id="7" name="Rectangle 6">
            <a:extLst>
              <a:ext uri="{FF2B5EF4-FFF2-40B4-BE49-F238E27FC236}">
                <a16:creationId xmlns:a16="http://schemas.microsoft.com/office/drawing/2014/main" id="{81A37AE0-AF9D-44EF-BFFD-82742B9C7379}"/>
              </a:ext>
            </a:extLst>
          </p:cNvPr>
          <p:cNvSpPr/>
          <p:nvPr/>
        </p:nvSpPr>
        <p:spPr>
          <a:xfrm>
            <a:off x="3324058" y="3613820"/>
            <a:ext cx="3170446" cy="1453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3623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Subsystem decomposition</a:t>
            </a:r>
          </a:p>
        </p:txBody>
      </p:sp>
      <p:sp>
        <p:nvSpPr>
          <p:cNvPr id="261" name="Google Shape;261;p9"/>
          <p:cNvSpPr txBox="1"/>
          <p:nvPr/>
        </p:nvSpPr>
        <p:spPr>
          <a:xfrm>
            <a:off x="135640" y="788747"/>
            <a:ext cx="11920719" cy="5531391"/>
          </a:xfrm>
          <a:prstGeom prst="rect">
            <a:avLst/>
          </a:prstGeom>
          <a:noFill/>
          <a:ln>
            <a:noFill/>
          </a:ln>
        </p:spPr>
        <p:txBody>
          <a:bodyPr spcFirstLastPara="1" wrap="square" lIns="91425" tIns="45700" rIns="91425" bIns="45700" anchor="t" anchorCtr="0">
            <a:noAutofit/>
          </a:bodyPr>
          <a:lstStyle/>
          <a:p>
            <a:pPr marR="0" lvl="0" algn="l" rtl="0">
              <a:spcBef>
                <a:spcPts val="1400"/>
              </a:spcBef>
              <a:spcAft>
                <a:spcPts val="0"/>
              </a:spcAft>
              <a:buClr>
                <a:schemeClr val="accent1"/>
              </a:buClr>
              <a:buSzPts val="3200"/>
            </a:pP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a:extLst>
              <a:ext uri="{FF2B5EF4-FFF2-40B4-BE49-F238E27FC236}">
                <a16:creationId xmlns:a16="http://schemas.microsoft.com/office/drawing/2014/main" id="{E1C12F04-CB56-4474-8354-EB8F6A375A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9611" y="1306753"/>
            <a:ext cx="10772775" cy="4762500"/>
          </a:xfrm>
          <a:prstGeom prst="rect">
            <a:avLst/>
          </a:prstGeom>
          <a:noFill/>
          <a:ln>
            <a:noFill/>
          </a:ln>
        </p:spPr>
      </p:pic>
    </p:spTree>
    <p:extLst>
      <p:ext uri="{BB962C8B-B14F-4D97-AF65-F5344CB8AC3E}">
        <p14:creationId xmlns:p14="http://schemas.microsoft.com/office/powerpoint/2010/main" val="15694974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Access Matrix</a:t>
            </a:r>
          </a:p>
        </p:txBody>
      </p:sp>
      <p:sp>
        <p:nvSpPr>
          <p:cNvPr id="261" name="Google Shape;261;p9"/>
          <p:cNvSpPr txBox="1"/>
          <p:nvPr/>
        </p:nvSpPr>
        <p:spPr>
          <a:xfrm>
            <a:off x="135640" y="788747"/>
            <a:ext cx="11920719" cy="5531391"/>
          </a:xfrm>
          <a:prstGeom prst="rect">
            <a:avLst/>
          </a:prstGeom>
          <a:noFill/>
          <a:ln>
            <a:noFill/>
          </a:ln>
        </p:spPr>
        <p:txBody>
          <a:bodyPr spcFirstLastPara="1" wrap="square" lIns="91425" tIns="45700" rIns="91425" bIns="45700" anchor="t" anchorCtr="0">
            <a:noAutofit/>
          </a:bodyPr>
          <a:lstStyle/>
          <a:p>
            <a:pPr marR="0" lvl="0" algn="l" rtl="0">
              <a:spcBef>
                <a:spcPts val="1400"/>
              </a:spcBef>
              <a:spcAft>
                <a:spcPts val="0"/>
              </a:spcAft>
              <a:buClr>
                <a:schemeClr val="accent1"/>
              </a:buClr>
              <a:buSzPts val="3200"/>
            </a:pP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33" name="Picture 32">
            <a:extLst>
              <a:ext uri="{FF2B5EF4-FFF2-40B4-BE49-F238E27FC236}">
                <a16:creationId xmlns:a16="http://schemas.microsoft.com/office/drawing/2014/main" id="{E57AFC79-E982-4C4E-A5C1-362D8853643F}"/>
              </a:ext>
            </a:extLst>
          </p:cNvPr>
          <p:cNvPicPr>
            <a:picLocks noChangeAspect="1"/>
          </p:cNvPicPr>
          <p:nvPr/>
        </p:nvPicPr>
        <p:blipFill>
          <a:blip r:embed="rId3"/>
          <a:stretch>
            <a:fillRect/>
          </a:stretch>
        </p:blipFill>
        <p:spPr>
          <a:xfrm>
            <a:off x="740896" y="1275273"/>
            <a:ext cx="10710207" cy="3884049"/>
          </a:xfrm>
          <a:prstGeom prst="rect">
            <a:avLst/>
          </a:prstGeom>
        </p:spPr>
      </p:pic>
    </p:spTree>
    <p:extLst>
      <p:ext uri="{BB962C8B-B14F-4D97-AF65-F5344CB8AC3E}">
        <p14:creationId xmlns:p14="http://schemas.microsoft.com/office/powerpoint/2010/main" val="41939328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60" name="Google Shape;260;p9"/>
          <p:cNvSpPr txBox="1">
            <a:spLocks noGrp="1"/>
          </p:cNvSpPr>
          <p:nvPr>
            <p:ph type="title" idx="4294967295"/>
          </p:nvPr>
        </p:nvSpPr>
        <p:spPr>
          <a:xfrm>
            <a:off x="367694" y="33090"/>
            <a:ext cx="11456611" cy="1038029"/>
          </a:xfrm>
          <a:prstGeom prst="rect">
            <a:avLst/>
          </a:prstGeom>
          <a:noFill/>
          <a:ln>
            <a:noFill/>
          </a:ln>
        </p:spPr>
        <p:txBody>
          <a:bodyPr spcFirstLastPara="1" wrap="square" lIns="91425" tIns="45700" rIns="91425" bIns="45700" anchor="b" anchorCtr="0">
            <a:noAutofit/>
          </a:bodyPr>
          <a:lstStyle/>
          <a:p>
            <a:pPr algn="ctr">
              <a:buClr>
                <a:schemeClr val="dk1"/>
              </a:buClr>
              <a:buSzPts val="7200"/>
            </a:pPr>
            <a:r>
              <a:rPr lang="en-US" sz="6600" b="1" dirty="0">
                <a:solidFill>
                  <a:schemeClr val="dk1"/>
                </a:solidFill>
                <a:latin typeface="Times New Roman"/>
                <a:cs typeface="Times New Roman"/>
              </a:rPr>
              <a:t>Future Work</a:t>
            </a:r>
          </a:p>
        </p:txBody>
      </p:sp>
      <p:sp>
        <p:nvSpPr>
          <p:cNvPr id="9" name="TextBox 8">
            <a:extLst>
              <a:ext uri="{FF2B5EF4-FFF2-40B4-BE49-F238E27FC236}">
                <a16:creationId xmlns:a16="http://schemas.microsoft.com/office/drawing/2014/main" id="{58F13D41-198A-49EA-8133-77DB23DD21DB}"/>
              </a:ext>
            </a:extLst>
          </p:cNvPr>
          <p:cNvSpPr txBox="1"/>
          <p:nvPr/>
        </p:nvSpPr>
        <p:spPr>
          <a:xfrm>
            <a:off x="71436" y="1227838"/>
            <a:ext cx="12049125" cy="2062103"/>
          </a:xfrm>
          <a:prstGeom prst="rect">
            <a:avLst/>
          </a:prstGeom>
          <a:noFill/>
        </p:spPr>
        <p:txBody>
          <a:bodyPr wrap="square">
            <a:spAutoFit/>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Integration with Hadoop</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Some part of Design Document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Project Testing </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Final Project Documentation</a:t>
            </a:r>
          </a:p>
        </p:txBody>
      </p:sp>
    </p:spTree>
    <p:extLst>
      <p:ext uri="{BB962C8B-B14F-4D97-AF65-F5344CB8AC3E}">
        <p14:creationId xmlns:p14="http://schemas.microsoft.com/office/powerpoint/2010/main" val="36309914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60" name="Google Shape;260;p9"/>
          <p:cNvSpPr txBox="1">
            <a:spLocks noGrp="1"/>
          </p:cNvSpPr>
          <p:nvPr>
            <p:ph type="title" idx="4294967295"/>
          </p:nvPr>
        </p:nvSpPr>
        <p:spPr>
          <a:xfrm>
            <a:off x="0" y="33090"/>
            <a:ext cx="12192000" cy="785416"/>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6000" b="1" dirty="0">
                <a:solidFill>
                  <a:schemeClr val="dk1"/>
                </a:solidFill>
                <a:latin typeface="Times New Roman"/>
                <a:ea typeface="Times New Roman"/>
                <a:cs typeface="Times New Roman"/>
                <a:sym typeface="Times New Roman"/>
              </a:rPr>
              <a:t>References </a:t>
            </a:r>
            <a:endParaRPr sz="4000" dirty="0"/>
          </a:p>
        </p:txBody>
      </p:sp>
      <p:sp>
        <p:nvSpPr>
          <p:cNvPr id="261" name="Google Shape;261;p9"/>
          <p:cNvSpPr txBox="1"/>
          <p:nvPr/>
        </p:nvSpPr>
        <p:spPr>
          <a:xfrm>
            <a:off x="132735" y="638176"/>
            <a:ext cx="11920719" cy="5637934"/>
          </a:xfrm>
          <a:prstGeom prst="rect">
            <a:avLst/>
          </a:prstGeom>
          <a:noFill/>
          <a:ln>
            <a:noFill/>
          </a:ln>
        </p:spPr>
        <p:txBody>
          <a:bodyPr spcFirstLastPara="1" wrap="square" lIns="91425" tIns="45700" rIns="91425" bIns="45700" anchor="t" anchorCtr="0">
            <a:noAutofit/>
          </a:bodyPr>
          <a:lstStyle/>
          <a:p>
            <a:pPr marL="457200" marR="0" indent="-457200" algn="just">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Cordia New" panose="020B0304020202020204" pitchFamily="34" charset="-34"/>
              </a:rPr>
              <a:t>Apache Kylin. ( 2015). Bring OLAP back to big data! Retrieved from Apache Kylin | Analytical Data Warehouse for Big Data</a:t>
            </a:r>
          </a:p>
          <a:p>
            <a:pPr marL="457200" marR="0" indent="-457200" algn="just">
              <a:lnSpc>
                <a:spcPct val="15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Fann,N</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.,&amp; </a:t>
            </a: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Risley,D</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(2011,January 5). The public health context for PM2.5 and ozone air quality trends. Air Qual Atmos Health 6, 1–11 (2013). </a:t>
            </a:r>
            <a:r>
              <a:rPr lang="en-US" sz="1800" u="sng"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3"/>
              </a:rPr>
              <a:t>https://doi.org/10.1007/s11869-010-0125-0</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a:t>
            </a:r>
          </a:p>
          <a:p>
            <a:pPr marL="457200" marR="0" indent="-457200" algn="just">
              <a:lnSpc>
                <a:spcPct val="15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Geetha,S.M.N</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(2021, March 19). Hadoop for Analyst-Apache Druid, Apache Kylin and Interactive query tools. Retrieved from </a:t>
            </a:r>
            <a:r>
              <a:rPr lang="en-US" sz="1800" u="none" strike="noStrike"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4"/>
              </a:rPr>
              <a:t>https://www.saigeetha.in/post/hadoop-for-analysts-apache-druid-apache-kylin-and-interactive-query-tools?fbclid=IwAR0RRXXxKmv8onswnS-g5mV5Hh_L5R9zOSWly6YO8d4kb6oYYW4rrjF5wlo</a:t>
            </a:r>
            <a:endParaRPr lang="en-US" sz="1800" dirty="0">
              <a:effectLst/>
              <a:latin typeface="Times New Roman" panose="02020603050405020304" pitchFamily="18" charset="0"/>
              <a:ea typeface="Calibri" panose="020F0502020204030204" pitchFamily="34" charset="0"/>
              <a:cs typeface="Cordia New" panose="020B0304020202020204" pitchFamily="34" charset="-34"/>
            </a:endParaRPr>
          </a:p>
          <a:p>
            <a:pPr marL="457200" marR="0" indent="-457200" algn="just">
              <a:lnSpc>
                <a:spcPct val="15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Gupta,A.k</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&amp; </a:t>
            </a: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Johari,R</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(2019). IOT based electrical device surveillance and control system. International Conference on Internet of Things: Smart Innovation and Usages (IoT-SIU), </a:t>
            </a:r>
            <a:r>
              <a:rPr lang="en-US" sz="1800" u="sng"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5"/>
              </a:rPr>
              <a:t>https://doi.org/10.1109/IoT-SIU.2019.8777342</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a:t>
            </a:r>
          </a:p>
          <a:p>
            <a:pPr marL="457200" marR="0" indent="-457200" algn="just">
              <a:lnSpc>
                <a:spcPct val="15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Nethu</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M.V. (2018, September 25). OLAP on Hadoop-Apache Kylin. Retrieved from </a:t>
            </a:r>
            <a:r>
              <a:rPr lang="en-US" sz="1800" u="sng"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6"/>
              </a:rPr>
              <a:t>https://medium.com/@mvneethu90/olap-in-hadoop-apache-kylin-bf0377d8b44f</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a:t>
            </a:r>
          </a:p>
          <a:p>
            <a:pPr marL="457200" marR="0" indent="-457200" algn="just">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Cordia New" panose="020B0304020202020204" pitchFamily="34" charset="-34"/>
              </a:rPr>
              <a:t>Sinha, S. (2016, October 28). Hadoop ecosystem- Get to know the Hadoop tools for crunching Big Data. </a:t>
            </a: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edureka</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Retrieved from </a:t>
            </a:r>
            <a:r>
              <a:rPr lang="en-US" sz="1800" u="sng"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7"/>
              </a:rPr>
              <a:t>https://medium.com/edureka/hadoop-ecosystem-2a5fb6740177</a:t>
            </a:r>
            <a:endParaRPr lang="en-US" sz="1800" dirty="0">
              <a:effectLst/>
              <a:latin typeface="Times New Roman" panose="02020603050405020304" pitchFamily="18" charset="0"/>
              <a:ea typeface="Calibri" panose="020F0502020204030204" pitchFamily="34" charset="0"/>
              <a:cs typeface="Cordia New" panose="020B0304020202020204" pitchFamily="34" charset="-34"/>
            </a:endParaRPr>
          </a:p>
          <a:p>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Sinha,S</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(2014, October 9). Hadoop tutorial- A comprehensive guide to Hadoop. </a:t>
            </a:r>
            <a:r>
              <a:rPr lang="en-US" sz="1800" dirty="0" err="1">
                <a:effectLst/>
                <a:latin typeface="Times New Roman" panose="02020603050405020304" pitchFamily="18" charset="0"/>
                <a:ea typeface="Calibri" panose="020F0502020204030204" pitchFamily="34" charset="0"/>
                <a:cs typeface="Cordia New" panose="020B0304020202020204" pitchFamily="34" charset="-34"/>
              </a:rPr>
              <a:t>edureka</a:t>
            </a:r>
            <a:r>
              <a:rPr lang="en-US" sz="1800" dirty="0">
                <a:effectLst/>
                <a:latin typeface="Times New Roman" panose="02020603050405020304" pitchFamily="18" charset="0"/>
                <a:ea typeface="Calibri" panose="020F0502020204030204" pitchFamily="34" charset="0"/>
                <a:cs typeface="Cordia New" panose="020B0304020202020204" pitchFamily="34" charset="-34"/>
              </a:rPr>
              <a:t>. Retrieved from  </a:t>
            </a:r>
            <a:r>
              <a:rPr lang="en-US" sz="1800" u="sng" dirty="0">
                <a:solidFill>
                  <a:srgbClr val="0563C1"/>
                </a:solidFill>
                <a:effectLst/>
                <a:latin typeface="Times New Roman" panose="02020603050405020304" pitchFamily="18" charset="0"/>
                <a:ea typeface="Calibri" panose="020F0502020204030204" pitchFamily="34" charset="0"/>
                <a:cs typeface="Cordia New" panose="020B0304020202020204" pitchFamily="34" charset="-34"/>
                <a:hlinkClick r:id="rId8"/>
              </a:rPr>
              <a:t>https://medium.com/edureka/hadoop-tutorial-24c48fbf62f6</a:t>
            </a:r>
            <a:endParaRPr lang="en-US"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106502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70" name="Google Shape;270;p10"/>
          <p:cNvSpPr txBox="1">
            <a:spLocks noGrp="1"/>
          </p:cNvSpPr>
          <p:nvPr>
            <p:ph type="body" idx="4294967295"/>
          </p:nvPr>
        </p:nvSpPr>
        <p:spPr>
          <a:xfrm>
            <a:off x="2133600" y="1846263"/>
            <a:ext cx="10058400" cy="4022725"/>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a:p>
            <a:pPr marL="91440" lvl="0" indent="0" algn="l" rtl="0">
              <a:lnSpc>
                <a:spcPct val="90000"/>
              </a:lnSpc>
              <a:spcBef>
                <a:spcPts val="1400"/>
              </a:spcBef>
              <a:spcAft>
                <a:spcPts val="0"/>
              </a:spcAft>
              <a:buSzPts val="2000"/>
              <a:buNone/>
            </a:pPr>
            <a:endParaRPr/>
          </a:p>
        </p:txBody>
      </p:sp>
      <p:sp>
        <p:nvSpPr>
          <p:cNvPr id="271" name="Google Shape;271;p10"/>
          <p:cNvSpPr txBox="1"/>
          <p:nvPr/>
        </p:nvSpPr>
        <p:spPr>
          <a:xfrm>
            <a:off x="6061166" y="6675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0"/>
          <p:cNvSpPr txBox="1"/>
          <p:nvPr/>
        </p:nvSpPr>
        <p:spPr>
          <a:xfrm>
            <a:off x="2342259" y="0"/>
            <a:ext cx="7622544" cy="64633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800" b="1" dirty="0">
                <a:solidFill>
                  <a:schemeClr val="dk1"/>
                </a:solidFill>
                <a:latin typeface="Times New Roman"/>
                <a:ea typeface="Times New Roman"/>
                <a:cs typeface="Times New Roman"/>
                <a:sym typeface="Times New Roman"/>
              </a:rPr>
              <a:t>Questions and </a:t>
            </a:r>
            <a:endParaRPr dirty="0"/>
          </a:p>
          <a:p>
            <a:pPr marL="0" marR="0" lvl="0" indent="0" algn="ctr" rtl="0">
              <a:spcBef>
                <a:spcPts val="0"/>
              </a:spcBef>
              <a:spcAft>
                <a:spcPts val="0"/>
              </a:spcAft>
              <a:buNone/>
            </a:pPr>
            <a:r>
              <a:rPr lang="en-US" sz="13800" b="1" dirty="0">
                <a:solidFill>
                  <a:schemeClr val="dk1"/>
                </a:solidFill>
                <a:latin typeface="Times New Roman"/>
                <a:ea typeface="Times New Roman"/>
                <a:cs typeface="Times New Roman"/>
                <a:sym typeface="Times New Roman"/>
              </a:rPr>
              <a:t>Feedback</a:t>
            </a:r>
            <a:endParaRPr dirty="0"/>
          </a:p>
        </p:txBody>
      </p:sp>
    </p:spTree>
  </p:cSld>
  <p:clrMapOvr>
    <a:masterClrMapping/>
  </p:clrMapOvr>
  <mc:AlternateContent xmlns:mc="http://schemas.openxmlformats.org/markup-compatibility/2006" xmlns:p14="http://schemas.microsoft.com/office/powerpoint/2010/main">
    <mc:Choice Requires="p14">
      <p:transition p14:dur="1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Overview on Big Data</a:t>
            </a:r>
            <a:endParaRPr dirty="0"/>
          </a:p>
        </p:txBody>
      </p:sp>
      <p:sp>
        <p:nvSpPr>
          <p:cNvPr id="261" name="Google Shape;261;p9"/>
          <p:cNvSpPr txBox="1"/>
          <p:nvPr/>
        </p:nvSpPr>
        <p:spPr>
          <a:xfrm>
            <a:off x="76200" y="1047750"/>
            <a:ext cx="11980159" cy="5272388"/>
          </a:xfrm>
          <a:prstGeom prst="rect">
            <a:avLst/>
          </a:prstGeom>
          <a:noFill/>
          <a:ln>
            <a:noFill/>
          </a:ln>
        </p:spPr>
        <p:txBody>
          <a:bodyPr spcFirstLastPara="1" wrap="square" lIns="91425" tIns="45700" rIns="91425" bIns="45700" anchor="t" anchorCtr="0">
            <a:noAutofit/>
          </a:bodyPr>
          <a:lstStyle/>
          <a:p>
            <a:r>
              <a:rPr lang="en-US" sz="2800" dirty="0">
                <a:latin typeface="Times New Roman" panose="02020603050405020304" pitchFamily="18" charset="0"/>
                <a:cs typeface="Times New Roman" panose="02020603050405020304" pitchFamily="18" charset="0"/>
              </a:rPr>
              <a:t>Now, before moving on to </a:t>
            </a:r>
            <a:r>
              <a:rPr lang="en-US" sz="2800" b="1" dirty="0">
                <a:latin typeface="Times New Roman" panose="02020603050405020304" pitchFamily="18" charset="0"/>
                <a:cs typeface="Times New Roman" panose="02020603050405020304" pitchFamily="18" charset="0"/>
              </a:rPr>
              <a:t>Apache Kylin</a:t>
            </a:r>
            <a:r>
              <a:rPr lang="en-US" sz="2800" dirty="0">
                <a:latin typeface="Times New Roman" panose="02020603050405020304" pitchFamily="18" charset="0"/>
                <a:cs typeface="Times New Roman" panose="02020603050405020304" pitchFamily="18" charset="0"/>
              </a:rPr>
              <a:t>, let us start the with </a:t>
            </a:r>
            <a:r>
              <a:rPr lang="en-US" sz="2800" b="1" dirty="0">
                <a:latin typeface="Times New Roman" panose="02020603050405020304" pitchFamily="18" charset="0"/>
                <a:cs typeface="Times New Roman" panose="02020603050405020304" pitchFamily="18" charset="0"/>
              </a:rPr>
              <a:t>Big Data</a:t>
            </a:r>
            <a:r>
              <a:rPr lang="en-US" sz="2800" dirty="0">
                <a:latin typeface="Times New Roman" panose="02020603050405020304" pitchFamily="18" charset="0"/>
                <a:cs typeface="Times New Roman" panose="02020603050405020304" pitchFamily="18" charset="0"/>
              </a:rPr>
              <a:t>, that led to the development of </a:t>
            </a:r>
            <a:r>
              <a:rPr lang="en-US" sz="2800" b="1" dirty="0">
                <a:latin typeface="Times New Roman" panose="02020603050405020304" pitchFamily="18" charset="0"/>
                <a:cs typeface="Times New Roman" panose="02020603050405020304" pitchFamily="18" charset="0"/>
              </a:rPr>
              <a:t>Hadoop</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then</a:t>
            </a:r>
            <a:r>
              <a:rPr lang="en-US" sz="2800" dirty="0">
                <a:latin typeface="Times New Roman" panose="02020603050405020304" pitchFamily="18" charset="0"/>
                <a:cs typeface="Times New Roman" panose="02020603050405020304" pitchFamily="18" charset="0"/>
              </a:rPr>
              <a:t> to Apache Kylin.</a:t>
            </a:r>
          </a:p>
        </p:txBody>
      </p:sp>
      <p:pic>
        <p:nvPicPr>
          <p:cNvPr id="3074" name="Picture 2" descr="How Big Data Influences Your IoT Solution">
            <a:extLst>
              <a:ext uri="{FF2B5EF4-FFF2-40B4-BE49-F238E27FC236}">
                <a16:creationId xmlns:a16="http://schemas.microsoft.com/office/drawing/2014/main" id="{5787AFB9-1460-404F-BDB9-53A275182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7" y="1980381"/>
            <a:ext cx="7248525" cy="42638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oT — Big Data Success Case. GOOGLE, NETFLIX, AMAZON, TESLA, SOCIAL… | by  Jose Antonio Ribeiro Neto (Zezinho) | XNEWDATA | Medium">
            <a:extLst>
              <a:ext uri="{FF2B5EF4-FFF2-40B4-BE49-F238E27FC236}">
                <a16:creationId xmlns:a16="http://schemas.microsoft.com/office/drawing/2014/main" id="{67822000-FC6A-45E0-BF38-6952FE94E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289" y="1980381"/>
            <a:ext cx="9745420" cy="43397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SMA | IoT Big Data | Internet of Things">
            <a:extLst>
              <a:ext uri="{FF2B5EF4-FFF2-40B4-BE49-F238E27FC236}">
                <a16:creationId xmlns:a16="http://schemas.microsoft.com/office/drawing/2014/main" id="{861645EA-E54F-4A9E-81A1-FB817C061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988" y="4455975"/>
            <a:ext cx="3786581" cy="18641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5819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60" name="Google Shape;260;p9"/>
          <p:cNvSpPr txBox="1">
            <a:spLocks noGrp="1"/>
          </p:cNvSpPr>
          <p:nvPr>
            <p:ph type="title" idx="4294967295"/>
          </p:nvPr>
        </p:nvSpPr>
        <p:spPr>
          <a:xfrm>
            <a:off x="0" y="33090"/>
            <a:ext cx="12192000" cy="781308"/>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6000" b="1" dirty="0">
                <a:solidFill>
                  <a:schemeClr val="dk1"/>
                </a:solidFill>
                <a:latin typeface="Times New Roman"/>
                <a:cs typeface="Times New Roman"/>
                <a:sym typeface="Times New Roman"/>
              </a:rPr>
              <a:t>Big Data is a problem statement</a:t>
            </a:r>
            <a:endParaRPr lang="en-US" sz="4000" dirty="0"/>
          </a:p>
        </p:txBody>
      </p:sp>
      <p:sp>
        <p:nvSpPr>
          <p:cNvPr id="261" name="Google Shape;261;p9"/>
          <p:cNvSpPr txBox="1"/>
          <p:nvPr/>
        </p:nvSpPr>
        <p:spPr>
          <a:xfrm>
            <a:off x="76200" y="814398"/>
            <a:ext cx="11980159" cy="5505740"/>
          </a:xfrm>
          <a:prstGeom prst="rect">
            <a:avLst/>
          </a:prstGeom>
          <a:noFill/>
          <a:ln>
            <a:noFill/>
          </a:ln>
        </p:spPr>
        <p:txBody>
          <a:bodyPr spcFirstLastPara="1" wrap="square" lIns="91425" tIns="45700" rIns="91425" bIns="45700" anchor="t" anchorCtr="0">
            <a:noAutofit/>
          </a:bodyPr>
          <a:lstStyle/>
          <a:p>
            <a:r>
              <a:rPr lang="en-US" sz="2800" b="1" dirty="0">
                <a:latin typeface="Times New Roman" panose="02020603050405020304" pitchFamily="18" charset="0"/>
                <a:cs typeface="Times New Roman" panose="02020603050405020304" pitchFamily="18" charset="0"/>
              </a:rPr>
              <a:t>1. The first problem is storing the huge amount of data. </a:t>
            </a:r>
          </a:p>
          <a:p>
            <a:r>
              <a:rPr lang="en-US" sz="2800" dirty="0">
                <a:latin typeface="Times New Roman" panose="02020603050405020304" pitchFamily="18" charset="0"/>
                <a:cs typeface="Times New Roman" panose="02020603050405020304" pitchFamily="18" charset="0"/>
              </a:rPr>
              <a:t>Storing huge data in a traditional system is not possible. The reason is obvious, the storage will be </a:t>
            </a:r>
            <a:r>
              <a:rPr lang="en-US" sz="2800" b="1" dirty="0">
                <a:latin typeface="Times New Roman" panose="02020603050405020304" pitchFamily="18" charset="0"/>
                <a:cs typeface="Times New Roman" panose="02020603050405020304" pitchFamily="18" charset="0"/>
              </a:rPr>
              <a:t>limited to one system</a:t>
            </a:r>
            <a:r>
              <a:rPr lang="en-US" sz="2800" dirty="0">
                <a:latin typeface="Times New Roman" panose="02020603050405020304" pitchFamily="18" charset="0"/>
                <a:cs typeface="Times New Roman" panose="02020603050405020304" pitchFamily="18" charset="0"/>
              </a:rPr>
              <a:t> and the data is increasing at a </a:t>
            </a:r>
            <a:r>
              <a:rPr lang="en-US" sz="2800" b="1" dirty="0">
                <a:latin typeface="Times New Roman" panose="02020603050405020304" pitchFamily="18" charset="0"/>
                <a:cs typeface="Times New Roman" panose="02020603050405020304" pitchFamily="18" charset="0"/>
              </a:rPr>
              <a:t>tremendous rate.</a:t>
            </a:r>
          </a:p>
          <a:p>
            <a:r>
              <a:rPr lang="en-US" sz="2800" b="1" dirty="0">
                <a:latin typeface="Times New Roman" panose="02020603050405020304" pitchFamily="18" charset="0"/>
                <a:cs typeface="Times New Roman" panose="02020603050405020304" pitchFamily="18" charset="0"/>
              </a:rPr>
              <a:t>2. The second problem is storing heterogeneous data.</a:t>
            </a:r>
          </a:p>
          <a:p>
            <a:r>
              <a:rPr lang="en-US" sz="2800" dirty="0">
                <a:latin typeface="Times New Roman" panose="02020603050405020304" pitchFamily="18" charset="0"/>
                <a:cs typeface="Times New Roman" panose="02020603050405020304" pitchFamily="18" charset="0"/>
              </a:rPr>
              <a:t>The data is not only huge, but it is also present in </a:t>
            </a:r>
            <a:r>
              <a:rPr lang="en-US" sz="2800" b="1" dirty="0">
                <a:latin typeface="Times New Roman" panose="02020603050405020304" pitchFamily="18" charset="0"/>
                <a:cs typeface="Times New Roman" panose="02020603050405020304" pitchFamily="18" charset="0"/>
              </a:rPr>
              <a:t>various formats i.e. unstructured, semi-structured and structured</a:t>
            </a:r>
            <a:r>
              <a:rPr lang="en-US" sz="2800" dirty="0">
                <a:latin typeface="Times New Roman" panose="02020603050405020304" pitchFamily="18" charset="0"/>
                <a:cs typeface="Times New Roman" panose="02020603050405020304" pitchFamily="18" charset="0"/>
              </a:rPr>
              <a:t>. So, we need to make sure that we have a system to store different types of data that is generated from various sources.</a:t>
            </a:r>
          </a:p>
          <a:p>
            <a:r>
              <a:rPr lang="en-US" sz="2800" b="1" dirty="0">
                <a:latin typeface="Times New Roman" panose="02020603050405020304" pitchFamily="18" charset="0"/>
                <a:cs typeface="Times New Roman" panose="02020603050405020304" pitchFamily="18" charset="0"/>
              </a:rPr>
              <a:t>3. Finally, the third problem, which is the processing speed.</a:t>
            </a:r>
          </a:p>
          <a:p>
            <a:r>
              <a:rPr lang="en-US" sz="2800" dirty="0">
                <a:latin typeface="Times New Roman" panose="02020603050405020304" pitchFamily="18" charset="0"/>
                <a:cs typeface="Times New Roman" panose="02020603050405020304" pitchFamily="18" charset="0"/>
              </a:rPr>
              <a:t>Now the </a:t>
            </a:r>
            <a:r>
              <a:rPr lang="en-US" sz="2800" b="1" dirty="0">
                <a:latin typeface="Times New Roman" panose="02020603050405020304" pitchFamily="18" charset="0"/>
                <a:cs typeface="Times New Roman" panose="02020603050405020304" pitchFamily="18" charset="0"/>
              </a:rPr>
              <a:t>time taken to process </a:t>
            </a:r>
            <a:r>
              <a:rPr lang="en-US" sz="2800" dirty="0">
                <a:latin typeface="Times New Roman" panose="02020603050405020304" pitchFamily="18" charset="0"/>
                <a:cs typeface="Times New Roman" panose="02020603050405020304" pitchFamily="18" charset="0"/>
              </a:rPr>
              <a:t>this huge amount of data is quite high as the data to be processed is too large.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7725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1">
                                            <p:txEl>
                                              <p:pRg st="1" end="1"/>
                                            </p:txEl>
                                          </p:spTgt>
                                        </p:tgtEl>
                                        <p:attrNameLst>
                                          <p:attrName>style.visibility</p:attrName>
                                        </p:attrNameLst>
                                      </p:cBhvr>
                                      <p:to>
                                        <p:strVal val="visible"/>
                                      </p:to>
                                    </p:set>
                                    <p:animEffect transition="in" filter="fade">
                                      <p:cBhvr>
                                        <p:cTn id="10" dur="500"/>
                                        <p:tgtEl>
                                          <p:spTgt spid="26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61">
                                            <p:txEl>
                                              <p:pRg st="3" end="3"/>
                                            </p:txEl>
                                          </p:spTgt>
                                        </p:tgtEl>
                                        <p:attrNameLst>
                                          <p:attrName>style.visibility</p:attrName>
                                        </p:attrNameLst>
                                      </p:cBhvr>
                                      <p:to>
                                        <p:strVal val="visible"/>
                                      </p:to>
                                    </p:set>
                                    <p:animEffect transition="in" filter="fade">
                                      <p:cBhvr>
                                        <p:cTn id="18" dur="500"/>
                                        <p:tgtEl>
                                          <p:spTgt spid="26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Effect transition="in" filter="fade">
                                      <p:cBhvr>
                                        <p:cTn id="23" dur="500"/>
                                        <p:tgtEl>
                                          <p:spTgt spid="26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1">
                                            <p:txEl>
                                              <p:pRg st="5" end="5"/>
                                            </p:txEl>
                                          </p:spTgt>
                                        </p:tgtEl>
                                        <p:attrNameLst>
                                          <p:attrName>style.visibility</p:attrName>
                                        </p:attrNameLst>
                                      </p:cBhvr>
                                      <p:to>
                                        <p:strVal val="visible"/>
                                      </p:to>
                                    </p:set>
                                    <p:animEffect transition="in" filter="fade">
                                      <p:cBhvr>
                                        <p:cTn id="26" dur="500"/>
                                        <p:tgtEl>
                                          <p:spTgt spid="26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Overview on Hadoop </a:t>
            </a:r>
          </a:p>
        </p:txBody>
      </p:sp>
      <p:pic>
        <p:nvPicPr>
          <p:cNvPr id="4" name="Picture 3">
            <a:extLst>
              <a:ext uri="{FF2B5EF4-FFF2-40B4-BE49-F238E27FC236}">
                <a16:creationId xmlns:a16="http://schemas.microsoft.com/office/drawing/2014/main" id="{2DB973E1-A3CC-48F2-844A-886D75BE189F}"/>
              </a:ext>
            </a:extLst>
          </p:cNvPr>
          <p:cNvPicPr>
            <a:picLocks noChangeAspect="1"/>
          </p:cNvPicPr>
          <p:nvPr/>
        </p:nvPicPr>
        <p:blipFill>
          <a:blip r:embed="rId3"/>
          <a:stretch>
            <a:fillRect/>
          </a:stretch>
        </p:blipFill>
        <p:spPr>
          <a:xfrm>
            <a:off x="0" y="1135626"/>
            <a:ext cx="8709237" cy="5167253"/>
          </a:xfrm>
          <a:prstGeom prst="rect">
            <a:avLst/>
          </a:prstGeom>
        </p:spPr>
      </p:pic>
      <p:pic>
        <p:nvPicPr>
          <p:cNvPr id="4107" name="Picture 11" descr="How Hadoop Works Internally - Inside Hadoop - DataFlair">
            <a:extLst>
              <a:ext uri="{FF2B5EF4-FFF2-40B4-BE49-F238E27FC236}">
                <a16:creationId xmlns:a16="http://schemas.microsoft.com/office/drawing/2014/main" id="{A1173BC7-F156-4D81-8EC0-2304523DD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808" y="1593033"/>
            <a:ext cx="8495192" cy="44458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2770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7"/>
                                        </p:tgtEl>
                                        <p:attrNameLst>
                                          <p:attrName>style.visibility</p:attrName>
                                        </p:attrNameLst>
                                      </p:cBhvr>
                                      <p:to>
                                        <p:strVal val="visible"/>
                                      </p:to>
                                    </p:set>
                                    <p:animEffect transition="in" filter="fade">
                                      <p:cBhvr>
                                        <p:cTn id="7" dur="500"/>
                                        <p:tgtEl>
                                          <p:spTgt spid="4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Hadoop Eco-system</a:t>
            </a:r>
          </a:p>
        </p:txBody>
      </p:sp>
      <p:sp>
        <p:nvSpPr>
          <p:cNvPr id="7" name="TextBox 6">
            <a:extLst>
              <a:ext uri="{FF2B5EF4-FFF2-40B4-BE49-F238E27FC236}">
                <a16:creationId xmlns:a16="http://schemas.microsoft.com/office/drawing/2014/main" id="{1641F35C-969F-46CE-8B8C-E19A85DE1C56}"/>
              </a:ext>
            </a:extLst>
          </p:cNvPr>
          <p:cNvSpPr txBox="1"/>
          <p:nvPr/>
        </p:nvSpPr>
        <p:spPr>
          <a:xfrm>
            <a:off x="247650" y="1135626"/>
            <a:ext cx="11830050" cy="3246530"/>
          </a:xfrm>
          <a:prstGeom prst="rect">
            <a:avLst/>
          </a:prstGeom>
          <a:noFill/>
        </p:spPr>
        <p:txBody>
          <a:bodyPr wrap="square">
            <a:spAutoFit/>
          </a:bodyPr>
          <a:lstStyle/>
          <a:p>
            <a:pPr marL="0" marR="0" algn="just">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Cordia New" panose="020B0304020202020204" pitchFamily="34" charset="-34"/>
              </a:rPr>
              <a:t>The ecosystem around Hadoop is </a:t>
            </a:r>
            <a:r>
              <a:rPr lang="en-US" sz="2800" b="1" dirty="0">
                <a:effectLst/>
                <a:latin typeface="Times New Roman" panose="02020603050405020304" pitchFamily="18" charset="0"/>
                <a:ea typeface="Calibri" panose="020F0502020204030204" pitchFamily="34" charset="0"/>
                <a:cs typeface="Cordia New" panose="020B0304020202020204" pitchFamily="34" charset="-34"/>
              </a:rPr>
              <a:t>rapidly developing and adding on tools </a:t>
            </a:r>
            <a:r>
              <a:rPr lang="en-US" sz="2800" dirty="0">
                <a:effectLst/>
                <a:latin typeface="Times New Roman" panose="02020603050405020304" pitchFamily="18" charset="0"/>
                <a:ea typeface="Calibri" panose="020F0502020204030204" pitchFamily="34" charset="0"/>
                <a:cs typeface="Cordia New" panose="020B0304020202020204" pitchFamily="34" charset="-34"/>
              </a:rPr>
              <a:t>for various data needs. No single tool can provide both and hence we would have to go with a combination of tools. </a:t>
            </a:r>
          </a:p>
          <a:p>
            <a:pPr marL="0" marR="0" algn="just">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Cordia New" panose="020B0304020202020204" pitchFamily="34" charset="-34"/>
              </a:rPr>
              <a:t>The solution could be a combination of one </a:t>
            </a:r>
            <a:r>
              <a:rPr lang="en-US" sz="2800" b="1" dirty="0">
                <a:effectLst/>
                <a:latin typeface="Times New Roman" panose="02020603050405020304" pitchFamily="18" charset="0"/>
                <a:ea typeface="Calibri" panose="020F0502020204030204" pitchFamily="34" charset="0"/>
                <a:cs typeface="Cordia New" panose="020B0304020202020204" pitchFamily="34" charset="-34"/>
              </a:rPr>
              <a:t>Interactive Querying tool and one OLAP</a:t>
            </a:r>
            <a:r>
              <a:rPr lang="en-US" sz="2800" dirty="0">
                <a:effectLst/>
                <a:latin typeface="Times New Roman" panose="02020603050405020304" pitchFamily="18" charset="0"/>
                <a:ea typeface="Calibri" panose="020F0502020204030204" pitchFamily="34" charset="0"/>
                <a:cs typeface="Cordia New" panose="020B0304020202020204" pitchFamily="34" charset="-34"/>
              </a:rPr>
              <a:t> (online Analytical Processing) tool on Hadoop. </a:t>
            </a:r>
          </a:p>
        </p:txBody>
      </p:sp>
      <p:pic>
        <p:nvPicPr>
          <p:cNvPr id="6146" name="Picture 2" descr="Bringing interactive BI to big data – O'Reilly">
            <a:extLst>
              <a:ext uri="{FF2B5EF4-FFF2-40B4-BE49-F238E27FC236}">
                <a16:creationId xmlns:a16="http://schemas.microsoft.com/office/drawing/2014/main" id="{5E74BBC0-5679-464F-9FBA-037561958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4" y="1135626"/>
            <a:ext cx="11930062" cy="47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438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60" name="Google Shape;260;p9"/>
          <p:cNvSpPr txBox="1">
            <a:spLocks noGrp="1"/>
          </p:cNvSpPr>
          <p:nvPr>
            <p:ph type="title" idx="4294967295"/>
          </p:nvPr>
        </p:nvSpPr>
        <p:spPr>
          <a:xfrm>
            <a:off x="0" y="126795"/>
            <a:ext cx="12192000" cy="1008831"/>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7200" b="1" dirty="0">
                <a:solidFill>
                  <a:schemeClr val="dk1"/>
                </a:solidFill>
                <a:latin typeface="Times New Roman"/>
                <a:cs typeface="Times New Roman"/>
                <a:sym typeface="Times New Roman"/>
              </a:rPr>
              <a:t>Apache Kylin </a:t>
            </a:r>
          </a:p>
        </p:txBody>
      </p:sp>
      <p:sp>
        <p:nvSpPr>
          <p:cNvPr id="261" name="Google Shape;261;p9"/>
          <p:cNvSpPr txBox="1"/>
          <p:nvPr/>
        </p:nvSpPr>
        <p:spPr>
          <a:xfrm>
            <a:off x="135640" y="1135626"/>
            <a:ext cx="11920719" cy="5184512"/>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0"/>
              </a:spcAft>
            </a:pPr>
            <a:r>
              <a:rPr lang="en-US" sz="2800" b="1" dirty="0">
                <a:effectLst/>
                <a:latin typeface="Times New Roman" panose="02020603050405020304" pitchFamily="18" charset="0"/>
                <a:ea typeface="Calibri" panose="020F0502020204030204" pitchFamily="34" charset="0"/>
                <a:cs typeface="Cordia New" panose="020B0304020202020204" pitchFamily="34" charset="-34"/>
              </a:rPr>
              <a:t>OLAP on Hadoop – Apache Kylin</a:t>
            </a:r>
          </a:p>
          <a:p>
            <a:pPr algn="just">
              <a:lnSpc>
                <a:spcPct val="150000"/>
              </a:lnSpc>
            </a:pPr>
            <a:r>
              <a:rPr lang="en-US" sz="2800" dirty="0">
                <a:latin typeface="Times New Roman" panose="02020603050405020304" pitchFamily="18" charset="0"/>
                <a:ea typeface="Calibri" panose="020F0502020204030204" pitchFamily="34" charset="0"/>
                <a:cs typeface="Cordia New" panose="020B0304020202020204" pitchFamily="34" charset="-34"/>
              </a:rPr>
              <a:t>Kylin is an </a:t>
            </a:r>
            <a:r>
              <a:rPr lang="en-US" sz="2800" b="1" dirty="0">
                <a:latin typeface="Times New Roman" panose="02020603050405020304" pitchFamily="18" charset="0"/>
                <a:ea typeface="Calibri" panose="020F0502020204030204" pitchFamily="34" charset="0"/>
                <a:cs typeface="Cordia New" panose="020B0304020202020204" pitchFamily="34" charset="-34"/>
              </a:rPr>
              <a:t>open source Distributed Analytical Engine </a:t>
            </a:r>
            <a:r>
              <a:rPr lang="en-US" sz="2800" dirty="0">
                <a:latin typeface="Times New Roman" panose="02020603050405020304" pitchFamily="18" charset="0"/>
                <a:ea typeface="Calibri" panose="020F0502020204030204" pitchFamily="34" charset="0"/>
                <a:cs typeface="Cordia New" panose="020B0304020202020204" pitchFamily="34" charset="-34"/>
              </a:rPr>
              <a:t>that provides SQL interface and multidimensional analysis (OLAP) on Hadoop supporting extremely large datasets. Apache </a:t>
            </a:r>
            <a:r>
              <a:rPr lang="en-US" sz="2800" dirty="0" err="1">
                <a:latin typeface="Times New Roman" panose="02020603050405020304" pitchFamily="18" charset="0"/>
                <a:ea typeface="Calibri" panose="020F0502020204030204" pitchFamily="34" charset="0"/>
                <a:cs typeface="Cordia New" panose="020B0304020202020204" pitchFamily="34" charset="-34"/>
              </a:rPr>
              <a:t>kylin</a:t>
            </a:r>
            <a:r>
              <a:rPr lang="en-US" sz="2800" dirty="0">
                <a:latin typeface="Times New Roman" panose="02020603050405020304" pitchFamily="18" charset="0"/>
                <a:ea typeface="Calibri" panose="020F0502020204030204" pitchFamily="34" charset="0"/>
                <a:cs typeface="Cordia New" panose="020B0304020202020204" pitchFamily="34" charset="-34"/>
              </a:rPr>
              <a:t> pre-calculates OLAP cubes and store the cubes into a reliable and scalable datastore (</a:t>
            </a:r>
            <a:r>
              <a:rPr lang="en-US" sz="2800" b="1" dirty="0">
                <a:latin typeface="Times New Roman" panose="02020603050405020304" pitchFamily="18" charset="0"/>
                <a:ea typeface="Calibri" panose="020F0502020204030204" pitchFamily="34" charset="0"/>
                <a:cs typeface="Cordia New" panose="020B0304020202020204" pitchFamily="34" charset="-34"/>
              </a:rPr>
              <a:t>HBase</a:t>
            </a:r>
            <a:r>
              <a:rPr lang="en-US" sz="2800" dirty="0">
                <a:latin typeface="Times New Roman" panose="02020603050405020304" pitchFamily="18" charset="0"/>
                <a:ea typeface="Calibri" panose="020F0502020204030204" pitchFamily="34" charset="0"/>
                <a:cs typeface="Cordia New" panose="020B0304020202020204" pitchFamily="34" charset="-34"/>
              </a:rPr>
              <a:t>).</a:t>
            </a:r>
            <a:endParaRPr lang="en-US" sz="2800" dirty="0">
              <a:effectLst/>
              <a:latin typeface="Times New Roman" panose="02020603050405020304" pitchFamily="18"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1053598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60" name="Google Shape;260;p9"/>
          <p:cNvSpPr txBox="1">
            <a:spLocks noGrp="1"/>
          </p:cNvSpPr>
          <p:nvPr>
            <p:ph type="title" idx="4294967295"/>
          </p:nvPr>
        </p:nvSpPr>
        <p:spPr>
          <a:xfrm>
            <a:off x="0" y="126795"/>
            <a:ext cx="12192000" cy="711405"/>
          </a:xfrm>
          <a:prstGeom prst="rect">
            <a:avLst/>
          </a:prstGeom>
          <a:noFill/>
          <a:ln>
            <a:noFill/>
          </a:ln>
        </p:spPr>
        <p:txBody>
          <a:bodyPr spcFirstLastPara="1" wrap="square" lIns="91425" tIns="45700" rIns="91425" bIns="45700" anchor="b" anchorCtr="0">
            <a:noAutofit/>
          </a:bodyPr>
          <a:lstStyle/>
          <a:p>
            <a:pPr lvl="0" algn="ctr">
              <a:buClr>
                <a:schemeClr val="dk1"/>
              </a:buClr>
              <a:buSzPts val="7200"/>
            </a:pPr>
            <a:r>
              <a:rPr lang="en-US" sz="5400" b="1" dirty="0">
                <a:solidFill>
                  <a:schemeClr val="dk1"/>
                </a:solidFill>
                <a:latin typeface="Times New Roman"/>
                <a:cs typeface="Times New Roman"/>
                <a:sym typeface="Times New Roman"/>
              </a:rPr>
              <a:t>Apache Kylin: How it works? </a:t>
            </a:r>
          </a:p>
        </p:txBody>
      </p:sp>
      <p:sp>
        <p:nvSpPr>
          <p:cNvPr id="261" name="Google Shape;261;p9"/>
          <p:cNvSpPr txBox="1"/>
          <p:nvPr/>
        </p:nvSpPr>
        <p:spPr>
          <a:xfrm>
            <a:off x="135640" y="838200"/>
            <a:ext cx="11920719" cy="5481938"/>
          </a:xfrm>
          <a:prstGeom prst="rect">
            <a:avLst/>
          </a:prstGeom>
          <a:noFill/>
          <a:ln>
            <a:noFill/>
          </a:ln>
        </p:spPr>
        <p:txBody>
          <a:bodyPr spcFirstLastPara="1" wrap="square" lIns="91425" tIns="45700" rIns="91425" bIns="45700" anchor="t" anchorCtr="0">
            <a:noAutofit/>
          </a:bodyPr>
          <a:lstStyle/>
          <a:p>
            <a:pPr marR="0" algn="just">
              <a:lnSpc>
                <a:spcPct val="150000"/>
              </a:lnSpc>
              <a:spcBef>
                <a:spcPts val="0"/>
              </a:spcBef>
              <a:spcAft>
                <a:spcPts val="0"/>
              </a:spcAft>
            </a:pPr>
            <a:r>
              <a:rPr lang="en-US" sz="2400" dirty="0">
                <a:effectLst/>
                <a:latin typeface="Times New Roman" panose="02020603050405020304" pitchFamily="18" charset="0"/>
                <a:ea typeface="Calibri" panose="020F0502020204030204" pitchFamily="34" charset="0"/>
                <a:cs typeface="Cordia New" panose="020B0304020202020204" pitchFamily="34" charset="-34"/>
              </a:rPr>
              <a:t>Below are the steps on how </a:t>
            </a:r>
            <a:r>
              <a:rPr lang="en-US" sz="2400" b="1" dirty="0">
                <a:latin typeface="Times New Roman" panose="02020603050405020304" pitchFamily="18" charset="0"/>
                <a:ea typeface="Calibri" panose="020F0502020204030204" pitchFamily="34" charset="0"/>
                <a:cs typeface="Cordia New" panose="020B0304020202020204" pitchFamily="34" charset="-34"/>
              </a:rPr>
              <a:t>K</a:t>
            </a:r>
            <a:r>
              <a:rPr lang="en-US" sz="2400" b="1" dirty="0">
                <a:effectLst/>
                <a:latin typeface="Times New Roman" panose="02020603050405020304" pitchFamily="18" charset="0"/>
                <a:ea typeface="Calibri" panose="020F0502020204030204" pitchFamily="34" charset="0"/>
                <a:cs typeface="Cordia New" panose="020B0304020202020204" pitchFamily="34" charset="-34"/>
              </a:rPr>
              <a:t>ylin fetches the data and saves the results</a:t>
            </a:r>
            <a:r>
              <a:rPr lang="en-US" sz="2400" b="1" dirty="0">
                <a:latin typeface="Times New Roman" panose="02020603050405020304" pitchFamily="18" charset="0"/>
                <a:ea typeface="Calibri" panose="020F0502020204030204" pitchFamily="34" charset="0"/>
                <a:cs typeface="Cordia New" panose="020B0304020202020204" pitchFamily="34" charset="-34"/>
              </a:rPr>
              <a:t>:</a:t>
            </a:r>
            <a:endParaRPr lang="en-US" sz="2400" dirty="0">
              <a:effectLst/>
              <a:latin typeface="Times New Roman" panose="02020603050405020304" pitchFamily="18" charset="0"/>
              <a:ea typeface="Calibri" panose="020F0502020204030204" pitchFamily="34" charset="0"/>
              <a:cs typeface="Cordia New" panose="020B0304020202020204" pitchFamily="34" charset="-34"/>
            </a:endParaRPr>
          </a:p>
          <a:p>
            <a:pPr marR="0" algn="just">
              <a:lnSpc>
                <a:spcPct val="150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Cordia New" panose="020B0304020202020204" pitchFamily="34" charset="-34"/>
              </a:rPr>
              <a:t>First</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 sync the input source table. In most of the cases, it reads data from </a:t>
            </a:r>
            <a:r>
              <a:rPr lang="en-US" sz="2400" b="1" dirty="0">
                <a:effectLst/>
                <a:latin typeface="Times New Roman" panose="02020603050405020304" pitchFamily="18" charset="0"/>
                <a:ea typeface="Calibri" panose="020F0502020204030204" pitchFamily="34" charset="0"/>
                <a:cs typeface="Cordia New" panose="020B0304020202020204" pitchFamily="34" charset="-34"/>
              </a:rPr>
              <a:t>Hive.</a:t>
            </a:r>
          </a:p>
          <a:p>
            <a:pPr marR="0" algn="just">
              <a:lnSpc>
                <a:spcPct val="150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Cordia New" panose="020B0304020202020204" pitchFamily="34" charset="-34"/>
              </a:rPr>
              <a:t>Next</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 it runs map reduce / spark jobs (based on the engine you select) to pre-calculate and generate each level of cuboids with all possible combinations of dimensions and calculate all the metrics at different levels.</a:t>
            </a:r>
          </a:p>
          <a:p>
            <a:pPr marR="0" algn="just">
              <a:lnSpc>
                <a:spcPct val="150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Cordia New" panose="020B0304020202020204" pitchFamily="34" charset="-34"/>
              </a:rPr>
              <a:t>Finally</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 it stores </a:t>
            </a:r>
            <a:r>
              <a:rPr lang="en-US" sz="2400" b="1" dirty="0">
                <a:effectLst/>
                <a:latin typeface="Times New Roman" panose="02020603050405020304" pitchFamily="18" charset="0"/>
                <a:ea typeface="Calibri" panose="020F0502020204030204" pitchFamily="34" charset="0"/>
                <a:cs typeface="Cordia New" panose="020B0304020202020204" pitchFamily="34" charset="-34"/>
              </a:rPr>
              <a:t>cube data(aggregated result) in HBase </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where the dimensions are </a:t>
            </a:r>
            <a:r>
              <a:rPr lang="en-US" sz="2400" dirty="0" err="1">
                <a:effectLst/>
                <a:latin typeface="Times New Roman" panose="02020603050405020304" pitchFamily="18" charset="0"/>
                <a:ea typeface="Calibri" panose="020F0502020204030204" pitchFamily="34" charset="0"/>
                <a:cs typeface="Cordia New" panose="020B0304020202020204" pitchFamily="34" charset="-34"/>
              </a:rPr>
              <a:t>rowkeys</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 and measures are column family. </a:t>
            </a:r>
          </a:p>
          <a:p>
            <a:pPr marR="0" algn="just">
              <a:lnSpc>
                <a:spcPct val="150000"/>
              </a:lnSpc>
              <a:spcBef>
                <a:spcPts val="0"/>
              </a:spcBef>
              <a:spcAft>
                <a:spcPts val="0"/>
              </a:spcAft>
            </a:pPr>
            <a:r>
              <a:rPr lang="en-US" sz="2400" dirty="0">
                <a:effectLst/>
                <a:latin typeface="Times New Roman" panose="02020603050405020304" pitchFamily="18" charset="0"/>
                <a:ea typeface="Calibri" panose="020F0502020204030204" pitchFamily="34" charset="0"/>
                <a:cs typeface="Cordia New" panose="020B0304020202020204" pitchFamily="34" charset="-34"/>
              </a:rPr>
              <a:t>After aggregated data is ready, we can </a:t>
            </a:r>
            <a:r>
              <a:rPr lang="en-US" sz="2400" b="1" dirty="0">
                <a:effectLst/>
                <a:latin typeface="Times New Roman" panose="02020603050405020304" pitchFamily="18" charset="0"/>
                <a:ea typeface="Calibri" panose="020F0502020204030204" pitchFamily="34" charset="0"/>
                <a:cs typeface="Cordia New" panose="020B0304020202020204" pitchFamily="34" charset="-34"/>
              </a:rPr>
              <a:t>integrate with popular BI tools</a:t>
            </a:r>
            <a:r>
              <a:rPr lang="en-US" sz="2400" dirty="0">
                <a:effectLst/>
                <a:latin typeface="Times New Roman" panose="02020603050405020304" pitchFamily="18" charset="0"/>
                <a:ea typeface="Calibri" panose="020F0502020204030204" pitchFamily="34" charset="0"/>
                <a:cs typeface="Cordia New" panose="020B0304020202020204" pitchFamily="34" charset="-34"/>
              </a:rPr>
              <a:t>, such Tableau or Superset or connect with JDBC from our code. One more option is </a:t>
            </a:r>
            <a:r>
              <a:rPr lang="en-US" sz="2400" b="1" dirty="0">
                <a:effectLst/>
                <a:latin typeface="Times New Roman" panose="02020603050405020304" pitchFamily="18" charset="0"/>
                <a:ea typeface="Calibri" panose="020F0502020204030204" pitchFamily="34" charset="0"/>
                <a:cs typeface="Cordia New" panose="020B0304020202020204" pitchFamily="34" charset="-34"/>
              </a:rPr>
              <a:t>Kylin also provides the simple UI for quickly visit data.</a:t>
            </a:r>
          </a:p>
        </p:txBody>
      </p:sp>
      <p:pic>
        <p:nvPicPr>
          <p:cNvPr id="9" name="Picture 8" descr="Apache Kylin – Architecture, Challenges and Optimization Techniques | Tiger  Analytics">
            <a:extLst>
              <a:ext uri="{FF2B5EF4-FFF2-40B4-BE49-F238E27FC236}">
                <a16:creationId xmlns:a16="http://schemas.microsoft.com/office/drawing/2014/main" id="{765C883D-D359-43B1-9462-7022D707EA4B}"/>
              </a:ext>
            </a:extLst>
          </p:cNvPr>
          <p:cNvPicPr/>
          <p:nvPr/>
        </p:nvPicPr>
        <p:blipFill rotWithShape="1">
          <a:blip r:embed="rId3">
            <a:extLst>
              <a:ext uri="{28A0092B-C50C-407E-A947-70E740481C1C}">
                <a14:useLocalDpi xmlns:a14="http://schemas.microsoft.com/office/drawing/2010/main" val="0"/>
              </a:ext>
            </a:extLst>
          </a:blip>
          <a:srcRect t="13741"/>
          <a:stretch/>
        </p:blipFill>
        <p:spPr bwMode="auto">
          <a:xfrm>
            <a:off x="67819" y="838200"/>
            <a:ext cx="12056360" cy="5481938"/>
          </a:xfrm>
          <a:prstGeom prst="rect">
            <a:avLst/>
          </a:prstGeom>
          <a:noFill/>
          <a:ln>
            <a:noFill/>
          </a:ln>
        </p:spPr>
      </p:pic>
    </p:spTree>
    <p:extLst>
      <p:ext uri="{BB962C8B-B14F-4D97-AF65-F5344CB8AC3E}">
        <p14:creationId xmlns:p14="http://schemas.microsoft.com/office/powerpoint/2010/main" val="4278613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60" name="Google Shape;260;p9"/>
          <p:cNvSpPr txBox="1">
            <a:spLocks noGrp="1"/>
          </p:cNvSpPr>
          <p:nvPr>
            <p:ph type="title" idx="4294967295"/>
          </p:nvPr>
        </p:nvSpPr>
        <p:spPr>
          <a:xfrm>
            <a:off x="0" y="2359742"/>
            <a:ext cx="3309570" cy="1927122"/>
          </a:xfrm>
          <a:prstGeom prst="rect">
            <a:avLst/>
          </a:prstGeom>
          <a:noFill/>
          <a:ln>
            <a:noFill/>
          </a:ln>
        </p:spPr>
        <p:txBody>
          <a:bodyPr spcFirstLastPara="1" wrap="square" lIns="91425" tIns="45700" rIns="91425" bIns="45700" anchor="b" anchorCtr="0">
            <a:noAutofit/>
          </a:bodyPr>
          <a:lstStyle/>
          <a:p>
            <a:pPr algn="ctr">
              <a:buClr>
                <a:schemeClr val="dk1"/>
              </a:buClr>
              <a:buSzPts val="7200"/>
            </a:pPr>
            <a:r>
              <a:rPr lang="en-US" sz="4400" b="1" dirty="0">
                <a:solidFill>
                  <a:schemeClr val="dk1"/>
                </a:solidFill>
                <a:latin typeface="Times New Roman"/>
                <a:cs typeface="Times New Roman"/>
              </a:rPr>
              <a:t>Updated System Architecture</a:t>
            </a:r>
            <a:endParaRPr sz="4400" b="1" dirty="0">
              <a:solidFill>
                <a:schemeClr val="dk1"/>
              </a:solidFill>
              <a:latin typeface="Times New Roman"/>
              <a:cs typeface="Times New Roman"/>
            </a:endParaRPr>
          </a:p>
        </p:txBody>
      </p:sp>
      <p:pic>
        <p:nvPicPr>
          <p:cNvPr id="3" name="Picture 2" descr="Diagram&#10;&#10;Description automatically generated">
            <a:extLst>
              <a:ext uri="{FF2B5EF4-FFF2-40B4-BE49-F238E27FC236}">
                <a16:creationId xmlns:a16="http://schemas.microsoft.com/office/drawing/2014/main" id="{EAB533E7-3DCD-46AD-86A7-A21F4DF58D50}"/>
              </a:ext>
            </a:extLst>
          </p:cNvPr>
          <p:cNvPicPr>
            <a:picLocks noChangeAspect="1"/>
          </p:cNvPicPr>
          <p:nvPr/>
        </p:nvPicPr>
        <p:blipFill>
          <a:blip r:embed="rId4"/>
          <a:stretch>
            <a:fillRect/>
          </a:stretch>
        </p:blipFill>
        <p:spPr>
          <a:xfrm>
            <a:off x="3215149" y="33090"/>
            <a:ext cx="8976852" cy="6858000"/>
          </a:xfrm>
          <a:prstGeom prst="rect">
            <a:avLst/>
          </a:prstGeom>
        </p:spPr>
      </p:pic>
    </p:spTree>
    <p:extLst>
      <p:ext uri="{BB962C8B-B14F-4D97-AF65-F5344CB8AC3E}">
        <p14:creationId xmlns:p14="http://schemas.microsoft.com/office/powerpoint/2010/main" val="1128946339"/>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683</TotalTime>
  <Words>1264</Words>
  <Application>Microsoft Office PowerPoint</Application>
  <PresentationFormat>Widescreen</PresentationFormat>
  <Paragraphs>177</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Agency FB</vt:lpstr>
      <vt:lpstr>Cooper Std Black</vt:lpstr>
      <vt:lpstr>Times New Roman</vt:lpstr>
      <vt:lpstr>Algerian</vt:lpstr>
      <vt:lpstr>Teko</vt:lpstr>
      <vt:lpstr>Calibri</vt:lpstr>
      <vt:lpstr>Noto Sans Symbols</vt:lpstr>
      <vt:lpstr>Wingdings</vt:lpstr>
      <vt:lpstr>Retrospect</vt:lpstr>
      <vt:lpstr>PowerPoint Presentation</vt:lpstr>
      <vt:lpstr>Outlines</vt:lpstr>
      <vt:lpstr>Overview on Big Data</vt:lpstr>
      <vt:lpstr>Big Data is a problem statement</vt:lpstr>
      <vt:lpstr>Overview on Hadoop </vt:lpstr>
      <vt:lpstr>Hadoop Eco-system</vt:lpstr>
      <vt:lpstr>Apache Kylin </vt:lpstr>
      <vt:lpstr>Apache Kylin: How it works? </vt:lpstr>
      <vt:lpstr>Updated 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of getting started with Kylin </vt:lpstr>
      <vt:lpstr>PowerPoint Presentation</vt:lpstr>
      <vt:lpstr>PowerPoint Presentation</vt:lpstr>
      <vt:lpstr>PowerPoint Presentation</vt:lpstr>
      <vt:lpstr>PowerPoint Presentation</vt:lpstr>
      <vt:lpstr>Update on the project</vt:lpstr>
      <vt:lpstr>Schedule</vt:lpstr>
      <vt:lpstr>Subsystem decomposition</vt:lpstr>
      <vt:lpstr>Access Matrix</vt:lpstr>
      <vt:lpstr>Future Work</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ITSU</dc:creator>
  <cp:lastModifiedBy>Younten Tshering</cp:lastModifiedBy>
  <cp:revision>145</cp:revision>
  <dcterms:created xsi:type="dcterms:W3CDTF">2018-10-17T11:25:05Z</dcterms:created>
  <dcterms:modified xsi:type="dcterms:W3CDTF">2021-04-07T08:53:18Z</dcterms:modified>
</cp:coreProperties>
</file>